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3" d="100"/>
          <a:sy n="63" d="100"/>
        </p:scale>
        <p:origin x="976"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3.jpg"/><Relationship Id="rId4" Type="http://schemas.openxmlformats.org/officeDocument/2006/relationships/image" Target="../media/image62.jpg"/></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PriyaSKulkarni/Data_Science_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3.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 Id="rId1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Priya Kulkarni</a:t>
            </a:r>
          </a:p>
          <a:p>
            <a:r>
              <a:rPr lang="en-US" dirty="0">
                <a:solidFill>
                  <a:schemeClr val="bg2"/>
                </a:solidFill>
                <a:latin typeface="Abadi" panose="020B0604020104020204" pitchFamily="34" charset="0"/>
                <a:ea typeface="SF Pro" pitchFamily="2" charset="0"/>
                <a:cs typeface="SF Pro" pitchFamily="2" charset="0"/>
              </a:rPr>
              <a:t>06/23/2024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2091" y="1510665"/>
            <a:ext cx="8975652" cy="4351338"/>
          </a:xfrm>
          <a:prstGeom prst="rect">
            <a:avLst/>
          </a:prstGeom>
        </p:spPr>
        <p:txBody>
          <a:bodyPr/>
          <a:lstStyle/>
          <a:p>
            <a:pPr marL="16510">
              <a:lnSpc>
                <a:spcPct val="100000"/>
              </a:lnSpc>
              <a:spcBef>
                <a:spcPts val="1280"/>
              </a:spcBef>
            </a:pPr>
            <a:r>
              <a:rPr lang="en-US" sz="2200" spc="-15" dirty="0">
                <a:solidFill>
                  <a:srgbClr val="404040"/>
                </a:solidFill>
                <a:latin typeface="Abadi" panose="020B0604020104020204" pitchFamily="34" charset="0"/>
                <a:cs typeface="Carlito"/>
              </a:rPr>
              <a:t>Create </a:t>
            </a:r>
            <a:r>
              <a:rPr lang="en-US" sz="2200" dirty="0">
                <a:solidFill>
                  <a:srgbClr val="404040"/>
                </a:solidFill>
                <a:latin typeface="Abadi" panose="020B0604020104020204" pitchFamily="34" charset="0"/>
                <a:cs typeface="Carlito"/>
              </a:rPr>
              <a:t>a </a:t>
            </a:r>
            <a:r>
              <a:rPr lang="en-US" sz="2200" spc="-5" dirty="0">
                <a:solidFill>
                  <a:srgbClr val="404040"/>
                </a:solidFill>
                <a:latin typeface="Abadi" panose="020B0604020104020204" pitchFamily="34" charset="0"/>
                <a:cs typeface="Carlito"/>
              </a:rPr>
              <a:t>training label </a:t>
            </a:r>
            <a:r>
              <a:rPr lang="en-US" sz="2200" dirty="0">
                <a:solidFill>
                  <a:srgbClr val="404040"/>
                </a:solidFill>
                <a:latin typeface="Abadi" panose="020B0604020104020204" pitchFamily="34" charset="0"/>
                <a:cs typeface="Carlito"/>
              </a:rPr>
              <a:t>with </a:t>
            </a:r>
            <a:r>
              <a:rPr lang="en-US" sz="2200" spc="-5" dirty="0">
                <a:solidFill>
                  <a:srgbClr val="404040"/>
                </a:solidFill>
                <a:latin typeface="Abadi" panose="020B0604020104020204" pitchFamily="34" charset="0"/>
                <a:cs typeface="Carlito"/>
              </a:rPr>
              <a:t>landing </a:t>
            </a:r>
            <a:r>
              <a:rPr lang="en-US" sz="2200" spc="-15" dirty="0">
                <a:solidFill>
                  <a:srgbClr val="404040"/>
                </a:solidFill>
                <a:latin typeface="Abadi" panose="020B0604020104020204" pitchFamily="34" charset="0"/>
                <a:cs typeface="Carlito"/>
              </a:rPr>
              <a:t>outcomes </a:t>
            </a:r>
            <a:r>
              <a:rPr lang="en-US" sz="2200" spc="-5" dirty="0">
                <a:solidFill>
                  <a:srgbClr val="404040"/>
                </a:solidFill>
                <a:latin typeface="Abadi" panose="020B0604020104020204" pitchFamily="34" charset="0"/>
                <a:cs typeface="Carlito"/>
              </a:rPr>
              <a:t>where successful </a:t>
            </a:r>
            <a:r>
              <a:rPr lang="en-US" sz="2200" dirty="0">
                <a:solidFill>
                  <a:srgbClr val="404040"/>
                </a:solidFill>
                <a:latin typeface="Abadi" panose="020B0604020104020204" pitchFamily="34" charset="0"/>
                <a:cs typeface="Carlito"/>
              </a:rPr>
              <a:t>= 1 &amp; </a:t>
            </a:r>
            <a:r>
              <a:rPr lang="en-US" sz="2200" spc="-15" dirty="0">
                <a:solidFill>
                  <a:srgbClr val="404040"/>
                </a:solidFill>
                <a:latin typeface="Abadi" panose="020B0604020104020204" pitchFamily="34" charset="0"/>
                <a:cs typeface="Carlito"/>
              </a:rPr>
              <a:t>failure </a:t>
            </a:r>
            <a:r>
              <a:rPr lang="en-US" sz="2200" dirty="0">
                <a:solidFill>
                  <a:srgbClr val="404040"/>
                </a:solidFill>
                <a:latin typeface="Abadi" panose="020B0604020104020204" pitchFamily="34" charset="0"/>
                <a:cs typeface="Carlito"/>
              </a:rPr>
              <a:t>=</a:t>
            </a:r>
            <a:r>
              <a:rPr lang="en-US" sz="2200" spc="-85" dirty="0">
                <a:solidFill>
                  <a:srgbClr val="404040"/>
                </a:solidFill>
                <a:latin typeface="Abadi" panose="020B0604020104020204" pitchFamily="34" charset="0"/>
                <a:cs typeface="Carlito"/>
              </a:rPr>
              <a:t> </a:t>
            </a:r>
            <a:r>
              <a:rPr lang="en-US" sz="2200" dirty="0">
                <a:solidFill>
                  <a:srgbClr val="404040"/>
                </a:solidFill>
                <a:latin typeface="Abadi" panose="020B0604020104020204" pitchFamily="34" charset="0"/>
                <a:cs typeface="Carlito"/>
              </a:rPr>
              <a:t>0.</a:t>
            </a:r>
            <a:endParaRPr lang="en-US" sz="2200" dirty="0">
              <a:latin typeface="Abadi" panose="020B0604020104020204" pitchFamily="34" charset="0"/>
              <a:cs typeface="Carlito"/>
            </a:endParaRPr>
          </a:p>
          <a:p>
            <a:pPr marL="16510">
              <a:lnSpc>
                <a:spcPct val="100000"/>
              </a:lnSpc>
              <a:spcBef>
                <a:spcPts val="1175"/>
              </a:spcBef>
            </a:pPr>
            <a:r>
              <a:rPr lang="en-US" sz="2200" dirty="0">
                <a:solidFill>
                  <a:srgbClr val="404040"/>
                </a:solidFill>
                <a:latin typeface="Abadi" panose="020B0604020104020204" pitchFamily="34" charset="0"/>
                <a:cs typeface="Carlito"/>
              </a:rPr>
              <a:t>Outcome</a:t>
            </a:r>
            <a:r>
              <a:rPr lang="en-US" sz="2200" spc="-75" dirty="0">
                <a:solidFill>
                  <a:srgbClr val="404040"/>
                </a:solidFill>
                <a:latin typeface="Abadi" panose="020B0604020104020204" pitchFamily="34" charset="0"/>
                <a:cs typeface="Carlito"/>
              </a:rPr>
              <a:t> </a:t>
            </a:r>
            <a:r>
              <a:rPr lang="en-US" sz="2200" dirty="0">
                <a:solidFill>
                  <a:srgbClr val="404040"/>
                </a:solidFill>
                <a:latin typeface="Abadi" panose="020B0604020104020204" pitchFamily="34" charset="0"/>
                <a:cs typeface="Carlito"/>
              </a:rPr>
              <a:t>column</a:t>
            </a:r>
            <a:r>
              <a:rPr lang="en-US" sz="2200" spc="-45" dirty="0">
                <a:solidFill>
                  <a:srgbClr val="404040"/>
                </a:solidFill>
                <a:latin typeface="Abadi" panose="020B0604020104020204" pitchFamily="34" charset="0"/>
                <a:cs typeface="Carlito"/>
              </a:rPr>
              <a:t> </a:t>
            </a:r>
            <a:r>
              <a:rPr lang="en-US" sz="2200" spc="-5" dirty="0">
                <a:solidFill>
                  <a:srgbClr val="404040"/>
                </a:solidFill>
                <a:latin typeface="Abadi" panose="020B0604020104020204" pitchFamily="34" charset="0"/>
                <a:cs typeface="Carlito"/>
              </a:rPr>
              <a:t>has</a:t>
            </a:r>
            <a:r>
              <a:rPr lang="en-US" sz="2200" spc="-40" dirty="0">
                <a:solidFill>
                  <a:srgbClr val="404040"/>
                </a:solidFill>
                <a:latin typeface="Abadi" panose="020B0604020104020204" pitchFamily="34" charset="0"/>
                <a:cs typeface="Carlito"/>
              </a:rPr>
              <a:t> </a:t>
            </a:r>
            <a:r>
              <a:rPr lang="en-US" sz="2200" spc="-10" dirty="0">
                <a:solidFill>
                  <a:srgbClr val="404040"/>
                </a:solidFill>
                <a:latin typeface="Abadi" panose="020B0604020104020204" pitchFamily="34" charset="0"/>
                <a:cs typeface="Carlito"/>
              </a:rPr>
              <a:t>two</a:t>
            </a:r>
            <a:r>
              <a:rPr lang="en-US" sz="2200" spc="-25" dirty="0">
                <a:solidFill>
                  <a:srgbClr val="404040"/>
                </a:solidFill>
                <a:latin typeface="Abadi" panose="020B0604020104020204" pitchFamily="34" charset="0"/>
                <a:cs typeface="Carlito"/>
              </a:rPr>
              <a:t> </a:t>
            </a:r>
            <a:r>
              <a:rPr lang="en-US" sz="2200" dirty="0">
                <a:solidFill>
                  <a:srgbClr val="404040"/>
                </a:solidFill>
                <a:latin typeface="Abadi" panose="020B0604020104020204" pitchFamily="34" charset="0"/>
                <a:cs typeface="Carlito"/>
              </a:rPr>
              <a:t>components:</a:t>
            </a:r>
            <a:r>
              <a:rPr lang="en-US" sz="2200" spc="-75" dirty="0">
                <a:solidFill>
                  <a:srgbClr val="404040"/>
                </a:solidFill>
                <a:latin typeface="Abadi" panose="020B0604020104020204" pitchFamily="34" charset="0"/>
                <a:cs typeface="Carlito"/>
              </a:rPr>
              <a:t> </a:t>
            </a:r>
            <a:r>
              <a:rPr lang="en-US" sz="2200" dirty="0">
                <a:solidFill>
                  <a:srgbClr val="404040"/>
                </a:solidFill>
                <a:latin typeface="Abadi" panose="020B0604020104020204" pitchFamily="34" charset="0"/>
                <a:cs typeface="Carlito"/>
              </a:rPr>
              <a:t>‘Mission</a:t>
            </a:r>
            <a:r>
              <a:rPr lang="en-US" sz="2200" spc="5" dirty="0">
                <a:solidFill>
                  <a:srgbClr val="404040"/>
                </a:solidFill>
                <a:latin typeface="Abadi" panose="020B0604020104020204" pitchFamily="34" charset="0"/>
                <a:cs typeface="Carlito"/>
              </a:rPr>
              <a:t> </a:t>
            </a:r>
            <a:r>
              <a:rPr lang="en-US" sz="2200" spc="-5" dirty="0">
                <a:solidFill>
                  <a:srgbClr val="404040"/>
                </a:solidFill>
                <a:latin typeface="Abadi" panose="020B0604020104020204" pitchFamily="34" charset="0"/>
                <a:cs typeface="Carlito"/>
              </a:rPr>
              <a:t>Outcome’</a:t>
            </a:r>
            <a:r>
              <a:rPr lang="en-US" sz="2200" spc="-65" dirty="0">
                <a:solidFill>
                  <a:srgbClr val="404040"/>
                </a:solidFill>
                <a:latin typeface="Abadi" panose="020B0604020104020204" pitchFamily="34" charset="0"/>
                <a:cs typeface="Carlito"/>
              </a:rPr>
              <a:t> </a:t>
            </a:r>
            <a:r>
              <a:rPr lang="en-US" sz="2200" dirty="0">
                <a:solidFill>
                  <a:srgbClr val="404040"/>
                </a:solidFill>
                <a:latin typeface="Abadi" panose="020B0604020104020204" pitchFamily="34" charset="0"/>
                <a:cs typeface="Carlito"/>
              </a:rPr>
              <a:t>‘Landing</a:t>
            </a:r>
            <a:r>
              <a:rPr lang="en-US" sz="2200" spc="-50" dirty="0">
                <a:solidFill>
                  <a:srgbClr val="404040"/>
                </a:solidFill>
                <a:latin typeface="Abadi" panose="020B0604020104020204" pitchFamily="34" charset="0"/>
                <a:cs typeface="Carlito"/>
              </a:rPr>
              <a:t> </a:t>
            </a:r>
            <a:r>
              <a:rPr lang="en-US" sz="2200" spc="-5" dirty="0">
                <a:solidFill>
                  <a:srgbClr val="404040"/>
                </a:solidFill>
                <a:latin typeface="Abadi" panose="020B0604020104020204" pitchFamily="34" charset="0"/>
                <a:cs typeface="Carlito"/>
              </a:rPr>
              <a:t>Location’</a:t>
            </a:r>
            <a:endParaRPr lang="en-US" sz="2200" dirty="0">
              <a:latin typeface="Abadi" panose="020B0604020104020204" pitchFamily="34" charset="0"/>
              <a:cs typeface="Carlito"/>
            </a:endParaRPr>
          </a:p>
          <a:p>
            <a:pPr marL="16510" marR="5080">
              <a:lnSpc>
                <a:spcPct val="150000"/>
              </a:lnSpc>
              <a:spcBef>
                <a:spcPts val="290"/>
              </a:spcBef>
            </a:pPr>
            <a:r>
              <a:rPr lang="en-US" sz="2200" dirty="0">
                <a:solidFill>
                  <a:srgbClr val="404040"/>
                </a:solidFill>
                <a:latin typeface="Abadi" panose="020B0604020104020204" pitchFamily="34" charset="0"/>
                <a:cs typeface="Carlito"/>
              </a:rPr>
              <a:t>New </a:t>
            </a:r>
            <a:r>
              <a:rPr lang="en-US" sz="2200" spc="-5" dirty="0">
                <a:solidFill>
                  <a:srgbClr val="404040"/>
                </a:solidFill>
                <a:latin typeface="Abadi" panose="020B0604020104020204" pitchFamily="34" charset="0"/>
                <a:cs typeface="Carlito"/>
              </a:rPr>
              <a:t>training </a:t>
            </a:r>
            <a:r>
              <a:rPr lang="en-US" sz="2200" dirty="0">
                <a:solidFill>
                  <a:srgbClr val="404040"/>
                </a:solidFill>
                <a:latin typeface="Abadi" panose="020B0604020104020204" pitchFamily="34" charset="0"/>
                <a:cs typeface="Carlito"/>
              </a:rPr>
              <a:t>label column </a:t>
            </a:r>
            <a:r>
              <a:rPr lang="en-US" sz="2200" spc="-15" dirty="0">
                <a:solidFill>
                  <a:srgbClr val="404040"/>
                </a:solidFill>
                <a:latin typeface="Abadi" panose="020B0604020104020204" pitchFamily="34" charset="0"/>
                <a:cs typeface="Carlito"/>
              </a:rPr>
              <a:t>‘class’ </a:t>
            </a:r>
            <a:r>
              <a:rPr lang="en-US" sz="2200" spc="-5" dirty="0">
                <a:solidFill>
                  <a:srgbClr val="404040"/>
                </a:solidFill>
                <a:latin typeface="Abadi" panose="020B0604020104020204" pitchFamily="34" charset="0"/>
                <a:cs typeface="Carlito"/>
              </a:rPr>
              <a:t>with </a:t>
            </a:r>
            <a:r>
              <a:rPr lang="en-US" sz="2200" dirty="0">
                <a:solidFill>
                  <a:srgbClr val="404040"/>
                </a:solidFill>
                <a:latin typeface="Abadi" panose="020B0604020104020204" pitchFamily="34" charset="0"/>
                <a:cs typeface="Carlito"/>
              </a:rPr>
              <a:t>a </a:t>
            </a:r>
            <a:r>
              <a:rPr lang="en-US" sz="2200" spc="-5" dirty="0">
                <a:solidFill>
                  <a:srgbClr val="404040"/>
                </a:solidFill>
                <a:latin typeface="Abadi" panose="020B0604020104020204" pitchFamily="34" charset="0"/>
                <a:cs typeface="Carlito"/>
              </a:rPr>
              <a:t>value of </a:t>
            </a:r>
            <a:r>
              <a:rPr lang="en-US" sz="2200" dirty="0">
                <a:solidFill>
                  <a:srgbClr val="404040"/>
                </a:solidFill>
                <a:latin typeface="Abadi" panose="020B0604020104020204" pitchFamily="34" charset="0"/>
                <a:cs typeface="Carlito"/>
              </a:rPr>
              <a:t>1 </a:t>
            </a:r>
            <a:r>
              <a:rPr lang="en-US" sz="2200" spc="-5" dirty="0">
                <a:solidFill>
                  <a:srgbClr val="404040"/>
                </a:solidFill>
                <a:latin typeface="Abadi" panose="020B0604020104020204" pitchFamily="34" charset="0"/>
                <a:cs typeface="Carlito"/>
              </a:rPr>
              <a:t>if </a:t>
            </a:r>
            <a:r>
              <a:rPr lang="en-US" sz="2200" dirty="0">
                <a:solidFill>
                  <a:srgbClr val="404040"/>
                </a:solidFill>
                <a:latin typeface="Abadi" panose="020B0604020104020204" pitchFamily="34" charset="0"/>
                <a:cs typeface="Carlito"/>
              </a:rPr>
              <a:t>‘Mission </a:t>
            </a:r>
            <a:r>
              <a:rPr lang="en-US" sz="2200" spc="-5" dirty="0">
                <a:solidFill>
                  <a:srgbClr val="404040"/>
                </a:solidFill>
                <a:latin typeface="Abadi" panose="020B0604020104020204" pitchFamily="34" charset="0"/>
                <a:cs typeface="Carlito"/>
              </a:rPr>
              <a:t>Outcome’ is </a:t>
            </a:r>
            <a:r>
              <a:rPr lang="en-US" sz="2200" spc="-30" dirty="0">
                <a:solidFill>
                  <a:srgbClr val="404040"/>
                </a:solidFill>
                <a:latin typeface="Abadi" panose="020B0604020104020204" pitchFamily="34" charset="0"/>
                <a:cs typeface="Carlito"/>
              </a:rPr>
              <a:t>True </a:t>
            </a:r>
            <a:r>
              <a:rPr lang="en-US" sz="2200" dirty="0">
                <a:solidFill>
                  <a:srgbClr val="404040"/>
                </a:solidFill>
                <a:latin typeface="Abadi" panose="020B0604020104020204" pitchFamily="34" charset="0"/>
                <a:cs typeface="Carlito"/>
              </a:rPr>
              <a:t>and 0 </a:t>
            </a:r>
            <a:r>
              <a:rPr lang="en-US" sz="2200" spc="-5" dirty="0">
                <a:solidFill>
                  <a:srgbClr val="404040"/>
                </a:solidFill>
                <a:latin typeface="Abadi" panose="020B0604020104020204" pitchFamily="34" charset="0"/>
                <a:cs typeface="Carlito"/>
              </a:rPr>
              <a:t>otherwise.  </a:t>
            </a:r>
            <a:r>
              <a:rPr lang="en-US" sz="2200" u="heavy" spc="-20" dirty="0">
                <a:solidFill>
                  <a:srgbClr val="404040"/>
                </a:solidFill>
                <a:uFill>
                  <a:solidFill>
                    <a:srgbClr val="404040"/>
                  </a:solidFill>
                </a:uFill>
                <a:latin typeface="Abadi" panose="020B0604020104020204" pitchFamily="34" charset="0"/>
                <a:cs typeface="Carlito"/>
              </a:rPr>
              <a:t>Value </a:t>
            </a:r>
            <a:r>
              <a:rPr lang="en-US" sz="2200" u="heavy" dirty="0">
                <a:solidFill>
                  <a:srgbClr val="404040"/>
                </a:solidFill>
                <a:uFill>
                  <a:solidFill>
                    <a:srgbClr val="404040"/>
                  </a:solidFill>
                </a:uFill>
                <a:latin typeface="Abadi" panose="020B0604020104020204" pitchFamily="34" charset="0"/>
                <a:cs typeface="Carlito"/>
              </a:rPr>
              <a:t>Mapping:</a:t>
            </a:r>
            <a:endParaRPr lang="en-US" sz="2200" dirty="0">
              <a:latin typeface="Abadi" panose="020B0604020104020204" pitchFamily="34" charset="0"/>
              <a:cs typeface="Carlito"/>
            </a:endParaRPr>
          </a:p>
          <a:p>
            <a:pPr marL="16510">
              <a:lnSpc>
                <a:spcPct val="100000"/>
              </a:lnSpc>
              <a:spcBef>
                <a:spcPts val="1275"/>
              </a:spcBef>
            </a:pPr>
            <a:r>
              <a:rPr lang="en-US" sz="2200" spc="-30" dirty="0">
                <a:solidFill>
                  <a:srgbClr val="404040"/>
                </a:solidFill>
                <a:latin typeface="Abadi" panose="020B0604020104020204" pitchFamily="34" charset="0"/>
                <a:cs typeface="Carlito"/>
              </a:rPr>
              <a:t>True </a:t>
            </a:r>
            <a:r>
              <a:rPr lang="en-US" sz="2200" dirty="0">
                <a:solidFill>
                  <a:srgbClr val="404040"/>
                </a:solidFill>
                <a:latin typeface="Abadi" panose="020B0604020104020204" pitchFamily="34" charset="0"/>
                <a:cs typeface="Carlito"/>
              </a:rPr>
              <a:t>ASDS, </a:t>
            </a:r>
            <a:r>
              <a:rPr lang="en-US" sz="2200" spc="-30" dirty="0">
                <a:solidFill>
                  <a:srgbClr val="404040"/>
                </a:solidFill>
                <a:latin typeface="Abadi" panose="020B0604020104020204" pitchFamily="34" charset="0"/>
                <a:cs typeface="Carlito"/>
              </a:rPr>
              <a:t>True </a:t>
            </a:r>
            <a:r>
              <a:rPr lang="en-US" sz="2200" spc="-10" dirty="0">
                <a:solidFill>
                  <a:srgbClr val="404040"/>
                </a:solidFill>
                <a:latin typeface="Abadi" panose="020B0604020104020204" pitchFamily="34" charset="0"/>
                <a:cs typeface="Carlito"/>
              </a:rPr>
              <a:t>RTLS, </a:t>
            </a:r>
            <a:r>
              <a:rPr lang="en-US" sz="2200" dirty="0">
                <a:solidFill>
                  <a:srgbClr val="404040"/>
                </a:solidFill>
                <a:latin typeface="Abadi" panose="020B0604020104020204" pitchFamily="34" charset="0"/>
                <a:cs typeface="Carlito"/>
              </a:rPr>
              <a:t>&amp; </a:t>
            </a:r>
            <a:r>
              <a:rPr lang="en-US" sz="2200" spc="-30" dirty="0">
                <a:solidFill>
                  <a:srgbClr val="404040"/>
                </a:solidFill>
                <a:latin typeface="Abadi" panose="020B0604020104020204" pitchFamily="34" charset="0"/>
                <a:cs typeface="Carlito"/>
              </a:rPr>
              <a:t>True </a:t>
            </a:r>
            <a:r>
              <a:rPr lang="en-US" sz="2200" dirty="0">
                <a:solidFill>
                  <a:srgbClr val="404040"/>
                </a:solidFill>
                <a:latin typeface="Abadi" panose="020B0604020104020204" pitchFamily="34" charset="0"/>
                <a:cs typeface="Carlito"/>
              </a:rPr>
              <a:t>Ocean – </a:t>
            </a:r>
            <a:r>
              <a:rPr lang="en-US" sz="2200" spc="-10" dirty="0">
                <a:solidFill>
                  <a:srgbClr val="404040"/>
                </a:solidFill>
                <a:latin typeface="Abadi" panose="020B0604020104020204" pitchFamily="34" charset="0"/>
                <a:cs typeface="Carlito"/>
              </a:rPr>
              <a:t>set to </a:t>
            </a:r>
            <a:r>
              <a:rPr lang="en-US" sz="2200" spc="-5" dirty="0">
                <a:solidFill>
                  <a:srgbClr val="404040"/>
                </a:solidFill>
                <a:latin typeface="Abadi" panose="020B0604020104020204" pitchFamily="34" charset="0"/>
                <a:cs typeface="Carlito"/>
              </a:rPr>
              <a:t>-&gt;</a:t>
            </a:r>
            <a:r>
              <a:rPr lang="en-US" sz="2200" spc="-80" dirty="0">
                <a:solidFill>
                  <a:srgbClr val="404040"/>
                </a:solidFill>
                <a:latin typeface="Abadi" panose="020B0604020104020204" pitchFamily="34" charset="0"/>
                <a:cs typeface="Carlito"/>
              </a:rPr>
              <a:t> </a:t>
            </a:r>
            <a:r>
              <a:rPr lang="en-US" sz="2200" dirty="0">
                <a:solidFill>
                  <a:srgbClr val="404040"/>
                </a:solidFill>
                <a:latin typeface="Abadi" panose="020B0604020104020204" pitchFamily="34" charset="0"/>
                <a:cs typeface="Carlito"/>
              </a:rPr>
              <a:t>1</a:t>
            </a:r>
            <a:endParaRPr lang="en-US" sz="2200" dirty="0">
              <a:latin typeface="Abadi" panose="020B0604020104020204" pitchFamily="34" charset="0"/>
              <a:cs typeface="Carlito"/>
            </a:endParaRPr>
          </a:p>
          <a:p>
            <a:pPr marL="16510">
              <a:lnSpc>
                <a:spcPct val="100000"/>
              </a:lnSpc>
              <a:spcBef>
                <a:spcPts val="1200"/>
              </a:spcBef>
            </a:pPr>
            <a:r>
              <a:rPr lang="en-US" sz="2200" dirty="0">
                <a:solidFill>
                  <a:srgbClr val="404040"/>
                </a:solidFill>
                <a:latin typeface="Abadi" panose="020B0604020104020204" pitchFamily="34" charset="0"/>
                <a:cs typeface="Carlito"/>
              </a:rPr>
              <a:t>None </a:t>
            </a:r>
            <a:r>
              <a:rPr lang="en-US" sz="2200" dirty="0" err="1">
                <a:solidFill>
                  <a:srgbClr val="404040"/>
                </a:solidFill>
                <a:latin typeface="Abadi" panose="020B0604020104020204" pitchFamily="34" charset="0"/>
                <a:cs typeface="Carlito"/>
              </a:rPr>
              <a:t>None</a:t>
            </a:r>
            <a:r>
              <a:rPr lang="en-US" sz="2200" dirty="0">
                <a:solidFill>
                  <a:srgbClr val="404040"/>
                </a:solidFill>
                <a:latin typeface="Abadi" panose="020B0604020104020204" pitchFamily="34" charset="0"/>
                <a:cs typeface="Carlito"/>
              </a:rPr>
              <a:t>, </a:t>
            </a:r>
            <a:r>
              <a:rPr lang="en-US" sz="2200" spc="-15" dirty="0">
                <a:solidFill>
                  <a:srgbClr val="404040"/>
                </a:solidFill>
                <a:latin typeface="Abadi" panose="020B0604020104020204" pitchFamily="34" charset="0"/>
                <a:cs typeface="Carlito"/>
              </a:rPr>
              <a:t>False </a:t>
            </a:r>
            <a:r>
              <a:rPr lang="en-US" sz="2200" dirty="0">
                <a:solidFill>
                  <a:srgbClr val="404040"/>
                </a:solidFill>
                <a:latin typeface="Abadi" panose="020B0604020104020204" pitchFamily="34" charset="0"/>
                <a:cs typeface="Carlito"/>
              </a:rPr>
              <a:t>ASDS, None ASDS, </a:t>
            </a:r>
            <a:r>
              <a:rPr lang="en-US" sz="2200" spc="-15" dirty="0">
                <a:solidFill>
                  <a:srgbClr val="404040"/>
                </a:solidFill>
                <a:latin typeface="Abadi" panose="020B0604020104020204" pitchFamily="34" charset="0"/>
                <a:cs typeface="Carlito"/>
              </a:rPr>
              <a:t>False </a:t>
            </a:r>
            <a:r>
              <a:rPr lang="en-US" sz="2200" dirty="0">
                <a:solidFill>
                  <a:srgbClr val="404040"/>
                </a:solidFill>
                <a:latin typeface="Abadi" panose="020B0604020104020204" pitchFamily="34" charset="0"/>
                <a:cs typeface="Carlito"/>
              </a:rPr>
              <a:t>Ocean, </a:t>
            </a:r>
            <a:r>
              <a:rPr lang="en-US" sz="2200" spc="-15" dirty="0">
                <a:solidFill>
                  <a:srgbClr val="404040"/>
                </a:solidFill>
                <a:latin typeface="Abadi" panose="020B0604020104020204" pitchFamily="34" charset="0"/>
                <a:cs typeface="Carlito"/>
              </a:rPr>
              <a:t>False </a:t>
            </a:r>
            <a:r>
              <a:rPr lang="en-US" sz="2200" spc="-10" dirty="0">
                <a:solidFill>
                  <a:srgbClr val="404040"/>
                </a:solidFill>
                <a:latin typeface="Abadi" panose="020B0604020104020204" pitchFamily="34" charset="0"/>
                <a:cs typeface="Carlito"/>
              </a:rPr>
              <a:t>RTLS </a:t>
            </a:r>
            <a:r>
              <a:rPr lang="en-US" sz="2200" dirty="0">
                <a:solidFill>
                  <a:srgbClr val="404040"/>
                </a:solidFill>
                <a:latin typeface="Abadi" panose="020B0604020104020204" pitchFamily="34" charset="0"/>
                <a:cs typeface="Carlito"/>
              </a:rPr>
              <a:t>– </a:t>
            </a:r>
            <a:r>
              <a:rPr lang="en-US" sz="2200" spc="-10" dirty="0">
                <a:solidFill>
                  <a:srgbClr val="404040"/>
                </a:solidFill>
                <a:latin typeface="Abadi" panose="020B0604020104020204" pitchFamily="34" charset="0"/>
                <a:cs typeface="Carlito"/>
              </a:rPr>
              <a:t>set to </a:t>
            </a:r>
            <a:r>
              <a:rPr lang="en-US" sz="2200" spc="-5" dirty="0">
                <a:solidFill>
                  <a:srgbClr val="404040"/>
                </a:solidFill>
                <a:latin typeface="Abadi" panose="020B0604020104020204" pitchFamily="34" charset="0"/>
                <a:cs typeface="Carlito"/>
              </a:rPr>
              <a:t>-&gt;</a:t>
            </a:r>
            <a:r>
              <a:rPr lang="en-US" sz="2200" spc="-105" dirty="0">
                <a:solidFill>
                  <a:srgbClr val="404040"/>
                </a:solidFill>
                <a:latin typeface="Abadi" panose="020B0604020104020204" pitchFamily="34" charset="0"/>
                <a:cs typeface="Carlito"/>
              </a:rPr>
              <a:t> </a:t>
            </a:r>
            <a:r>
              <a:rPr lang="en-US" sz="2200" dirty="0">
                <a:solidFill>
                  <a:srgbClr val="404040"/>
                </a:solidFill>
                <a:latin typeface="Abadi" panose="020B0604020104020204" pitchFamily="34" charset="0"/>
                <a:cs typeface="Carlito"/>
              </a:rPr>
              <a:t>0</a:t>
            </a:r>
            <a:endParaRPr lang="en-US" sz="2200" dirty="0">
              <a:latin typeface="Abadi" panose="020B0604020104020204" pitchFamily="34" charset="0"/>
              <a:cs typeface="Carlito"/>
            </a:endParaRPr>
          </a:p>
          <a:p>
            <a:endParaRPr lang="en-US" sz="2200" dirty="0">
              <a:latin typeface="Abadi" panose="020B0604020104020204" pitchFamily="34" charset="0"/>
            </a:endParaRPr>
          </a:p>
          <a:p>
            <a:r>
              <a:rPr lang="en-US" sz="2200" dirty="0">
                <a:latin typeface="Abadi" panose="020B0604020104020204" pitchFamily="34" charset="0"/>
              </a:rPr>
              <a:t>https://github.com/PriyaSKulkarni/Data_Science_Capstone</a:t>
            </a:r>
          </a:p>
          <a:p>
            <a:endParaRPr lang="en-US" sz="2200" dirty="0">
              <a:latin typeface="Abadi" panose="020B0604020104020204" pitchFamily="34" charset="0"/>
            </a:endParaRPr>
          </a:p>
          <a:p>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lang="en-US" sz="2200" spc="-20" dirty="0">
                <a:solidFill>
                  <a:srgbClr val="404040"/>
                </a:solidFill>
                <a:latin typeface="Abadi" panose="020B0604020104020204" pitchFamily="34" charset="0"/>
                <a:cs typeface="Carlito"/>
              </a:rPr>
              <a:t>Exploratory </a:t>
            </a:r>
            <a:r>
              <a:rPr lang="en-US" sz="2200" spc="-25" dirty="0">
                <a:solidFill>
                  <a:srgbClr val="404040"/>
                </a:solidFill>
                <a:latin typeface="Abadi" panose="020B0604020104020204" pitchFamily="34" charset="0"/>
                <a:cs typeface="Carlito"/>
              </a:rPr>
              <a:t>Data </a:t>
            </a:r>
            <a:r>
              <a:rPr lang="en-US" sz="2200" spc="-15" dirty="0">
                <a:solidFill>
                  <a:srgbClr val="404040"/>
                </a:solidFill>
                <a:latin typeface="Abadi" panose="020B0604020104020204" pitchFamily="34" charset="0"/>
                <a:cs typeface="Carlito"/>
              </a:rPr>
              <a:t>Analysis </a:t>
            </a:r>
            <a:r>
              <a:rPr lang="en-US" sz="2200" spc="-20" dirty="0">
                <a:solidFill>
                  <a:srgbClr val="404040"/>
                </a:solidFill>
                <a:latin typeface="Abadi" panose="020B0604020104020204" pitchFamily="34" charset="0"/>
                <a:cs typeface="Carlito"/>
              </a:rPr>
              <a:t>performed </a:t>
            </a:r>
            <a:r>
              <a:rPr lang="en-US" sz="2200" spc="-5" dirty="0">
                <a:solidFill>
                  <a:srgbClr val="404040"/>
                </a:solidFill>
                <a:latin typeface="Abadi" panose="020B0604020104020204" pitchFamily="34" charset="0"/>
                <a:cs typeface="Carlito"/>
              </a:rPr>
              <a:t>on variables </a:t>
            </a:r>
            <a:r>
              <a:rPr lang="en-US" sz="2200" spc="-15" dirty="0">
                <a:solidFill>
                  <a:srgbClr val="404040"/>
                </a:solidFill>
                <a:latin typeface="Abadi" panose="020B0604020104020204" pitchFamily="34" charset="0"/>
                <a:cs typeface="Carlito"/>
              </a:rPr>
              <a:t>Flight </a:t>
            </a:r>
            <a:r>
              <a:rPr lang="en-US" sz="2200" spc="-50" dirty="0">
                <a:solidFill>
                  <a:srgbClr val="404040"/>
                </a:solidFill>
                <a:latin typeface="Abadi" panose="020B0604020104020204" pitchFamily="34" charset="0"/>
                <a:cs typeface="Carlito"/>
              </a:rPr>
              <a:t>Number, </a:t>
            </a:r>
            <a:r>
              <a:rPr lang="en-US" sz="2200" spc="-25" dirty="0">
                <a:solidFill>
                  <a:srgbClr val="404040"/>
                </a:solidFill>
                <a:latin typeface="Abadi" panose="020B0604020104020204" pitchFamily="34" charset="0"/>
                <a:cs typeface="Carlito"/>
              </a:rPr>
              <a:t>Payload </a:t>
            </a:r>
            <a:r>
              <a:rPr lang="en-US" sz="2200" dirty="0">
                <a:solidFill>
                  <a:srgbClr val="404040"/>
                </a:solidFill>
                <a:latin typeface="Abadi" panose="020B0604020104020204" pitchFamily="34" charset="0"/>
                <a:cs typeface="Carlito"/>
              </a:rPr>
              <a:t>Mass, </a:t>
            </a:r>
            <a:r>
              <a:rPr lang="en-US" sz="2200" spc="-5" dirty="0">
                <a:solidFill>
                  <a:srgbClr val="404040"/>
                </a:solidFill>
                <a:latin typeface="Abadi" panose="020B0604020104020204" pitchFamily="34" charset="0"/>
                <a:cs typeface="Carlito"/>
              </a:rPr>
              <a:t>Launch </a:t>
            </a:r>
            <a:r>
              <a:rPr lang="en-US" sz="2200" spc="-15" dirty="0">
                <a:solidFill>
                  <a:srgbClr val="404040"/>
                </a:solidFill>
                <a:latin typeface="Abadi" panose="020B0604020104020204" pitchFamily="34" charset="0"/>
                <a:cs typeface="Carlito"/>
              </a:rPr>
              <a:t>Site,  </a:t>
            </a:r>
            <a:r>
              <a:rPr lang="en-US" sz="2200" spc="-5" dirty="0">
                <a:solidFill>
                  <a:srgbClr val="404040"/>
                </a:solidFill>
                <a:latin typeface="Abadi" panose="020B0604020104020204" pitchFamily="34" charset="0"/>
                <a:cs typeface="Carlito"/>
              </a:rPr>
              <a:t>Orbit, Class </a:t>
            </a:r>
            <a:r>
              <a:rPr lang="en-US" sz="2200" dirty="0">
                <a:solidFill>
                  <a:srgbClr val="404040"/>
                </a:solidFill>
                <a:latin typeface="Abadi" panose="020B0604020104020204" pitchFamily="34" charset="0"/>
                <a:cs typeface="Carlito"/>
              </a:rPr>
              <a:t>and</a:t>
            </a:r>
            <a:r>
              <a:rPr lang="en-US" sz="2200" spc="-45" dirty="0">
                <a:solidFill>
                  <a:srgbClr val="404040"/>
                </a:solidFill>
                <a:latin typeface="Abadi" panose="020B0604020104020204" pitchFamily="34" charset="0"/>
                <a:cs typeface="Carlito"/>
              </a:rPr>
              <a:t> </a:t>
            </a:r>
            <a:r>
              <a:rPr lang="en-US" sz="2200" spc="-130" dirty="0">
                <a:solidFill>
                  <a:srgbClr val="404040"/>
                </a:solidFill>
                <a:latin typeface="Abadi" panose="020B0604020104020204" pitchFamily="34" charset="0"/>
                <a:cs typeface="Carlito"/>
              </a:rPr>
              <a:t>Year.</a:t>
            </a:r>
            <a:endParaRPr lang="en-US" sz="2200" dirty="0">
              <a:latin typeface="Abadi" panose="020B0604020104020204" pitchFamily="34" charset="0"/>
              <a:cs typeface="Carlito"/>
            </a:endParaRPr>
          </a:p>
          <a:p>
            <a:pPr marL="12700">
              <a:lnSpc>
                <a:spcPct val="100000"/>
              </a:lnSpc>
              <a:spcBef>
                <a:spcPts val="1050"/>
              </a:spcBef>
            </a:pPr>
            <a:r>
              <a:rPr lang="en-US" sz="2200" u="heavy" spc="-5" dirty="0">
                <a:solidFill>
                  <a:srgbClr val="404040"/>
                </a:solidFill>
                <a:uFill>
                  <a:solidFill>
                    <a:srgbClr val="404040"/>
                  </a:solidFill>
                </a:uFill>
                <a:latin typeface="Abadi" panose="020B0604020104020204" pitchFamily="34" charset="0"/>
                <a:cs typeface="Carlito"/>
              </a:rPr>
              <a:t>Plots</a:t>
            </a:r>
            <a:r>
              <a:rPr lang="en-US" sz="2200" u="heavy" spc="-55" dirty="0">
                <a:solidFill>
                  <a:srgbClr val="404040"/>
                </a:solidFill>
                <a:uFill>
                  <a:solidFill>
                    <a:srgbClr val="404040"/>
                  </a:solidFill>
                </a:uFill>
                <a:latin typeface="Abadi" panose="020B0604020104020204" pitchFamily="34" charset="0"/>
                <a:cs typeface="Carlito"/>
              </a:rPr>
              <a:t> </a:t>
            </a:r>
            <a:r>
              <a:rPr lang="en-US" sz="2200" u="heavy" spc="-5" dirty="0">
                <a:solidFill>
                  <a:srgbClr val="404040"/>
                </a:solidFill>
                <a:uFill>
                  <a:solidFill>
                    <a:srgbClr val="404040"/>
                  </a:solidFill>
                </a:uFill>
                <a:latin typeface="Abadi" panose="020B0604020104020204" pitchFamily="34" charset="0"/>
                <a:cs typeface="Carlito"/>
              </a:rPr>
              <a:t>Used:</a:t>
            </a:r>
            <a:endParaRPr lang="en-US" sz="2200" dirty="0">
              <a:latin typeface="Abadi" panose="020B0604020104020204" pitchFamily="34" charset="0"/>
              <a:cs typeface="Carlito"/>
            </a:endParaRPr>
          </a:p>
          <a:p>
            <a:pPr marL="12700" marR="405765">
              <a:lnSpc>
                <a:spcPts val="2210"/>
              </a:lnSpc>
              <a:spcBef>
                <a:spcPts val="1430"/>
              </a:spcBef>
            </a:pPr>
            <a:r>
              <a:rPr lang="en-US" sz="2200" spc="-15" dirty="0">
                <a:solidFill>
                  <a:srgbClr val="404040"/>
                </a:solidFill>
                <a:latin typeface="Abadi" panose="020B0604020104020204" pitchFamily="34" charset="0"/>
                <a:cs typeface="Carlito"/>
              </a:rPr>
              <a:t>Flight </a:t>
            </a:r>
            <a:r>
              <a:rPr lang="en-US" sz="2200" dirty="0">
                <a:solidFill>
                  <a:srgbClr val="404040"/>
                </a:solidFill>
                <a:latin typeface="Abadi" panose="020B0604020104020204" pitchFamily="34" charset="0"/>
                <a:cs typeface="Carlito"/>
              </a:rPr>
              <a:t>Number </a:t>
            </a:r>
            <a:r>
              <a:rPr lang="en-US" sz="2200" spc="-20" dirty="0">
                <a:solidFill>
                  <a:srgbClr val="404040"/>
                </a:solidFill>
                <a:latin typeface="Abadi" panose="020B0604020104020204" pitchFamily="34" charset="0"/>
                <a:cs typeface="Carlito"/>
              </a:rPr>
              <a:t>vs. </a:t>
            </a:r>
            <a:r>
              <a:rPr lang="en-US" sz="2200" spc="-25" dirty="0">
                <a:solidFill>
                  <a:srgbClr val="404040"/>
                </a:solidFill>
                <a:latin typeface="Abadi" panose="020B0604020104020204" pitchFamily="34" charset="0"/>
                <a:cs typeface="Carlito"/>
              </a:rPr>
              <a:t>Payload </a:t>
            </a:r>
            <a:r>
              <a:rPr lang="en-US" sz="2200" dirty="0">
                <a:solidFill>
                  <a:srgbClr val="404040"/>
                </a:solidFill>
                <a:latin typeface="Abadi" panose="020B0604020104020204" pitchFamily="34" charset="0"/>
                <a:cs typeface="Carlito"/>
              </a:rPr>
              <a:t>Mass, </a:t>
            </a:r>
            <a:r>
              <a:rPr lang="en-US" sz="2200" spc="-10" dirty="0">
                <a:solidFill>
                  <a:srgbClr val="404040"/>
                </a:solidFill>
                <a:latin typeface="Abadi" panose="020B0604020104020204" pitchFamily="34" charset="0"/>
                <a:cs typeface="Carlito"/>
              </a:rPr>
              <a:t>Flight </a:t>
            </a:r>
            <a:r>
              <a:rPr lang="en-US" sz="2200" dirty="0">
                <a:solidFill>
                  <a:srgbClr val="404040"/>
                </a:solidFill>
                <a:latin typeface="Abadi" panose="020B0604020104020204" pitchFamily="34" charset="0"/>
                <a:cs typeface="Carlito"/>
              </a:rPr>
              <a:t>Number </a:t>
            </a:r>
            <a:r>
              <a:rPr lang="en-US" sz="2200" spc="-20" dirty="0">
                <a:solidFill>
                  <a:srgbClr val="404040"/>
                </a:solidFill>
                <a:latin typeface="Abadi" panose="020B0604020104020204" pitchFamily="34" charset="0"/>
                <a:cs typeface="Carlito"/>
              </a:rPr>
              <a:t>vs. </a:t>
            </a:r>
            <a:r>
              <a:rPr lang="en-US" sz="2200" spc="-5" dirty="0">
                <a:solidFill>
                  <a:srgbClr val="404040"/>
                </a:solidFill>
                <a:latin typeface="Abadi" panose="020B0604020104020204" pitchFamily="34" charset="0"/>
                <a:cs typeface="Carlito"/>
              </a:rPr>
              <a:t>Launch </a:t>
            </a:r>
            <a:r>
              <a:rPr lang="en-US" sz="2200" spc="-15" dirty="0">
                <a:solidFill>
                  <a:srgbClr val="404040"/>
                </a:solidFill>
                <a:latin typeface="Abadi" panose="020B0604020104020204" pitchFamily="34" charset="0"/>
                <a:cs typeface="Carlito"/>
              </a:rPr>
              <a:t>Site, </a:t>
            </a:r>
            <a:r>
              <a:rPr lang="en-US" sz="2200" spc="-25" dirty="0">
                <a:solidFill>
                  <a:srgbClr val="404040"/>
                </a:solidFill>
                <a:latin typeface="Abadi" panose="020B0604020104020204" pitchFamily="34" charset="0"/>
                <a:cs typeface="Carlito"/>
              </a:rPr>
              <a:t>Payload </a:t>
            </a:r>
            <a:r>
              <a:rPr lang="en-US" sz="2200" dirty="0">
                <a:solidFill>
                  <a:srgbClr val="404040"/>
                </a:solidFill>
                <a:latin typeface="Abadi" panose="020B0604020104020204" pitchFamily="34" charset="0"/>
                <a:cs typeface="Carlito"/>
              </a:rPr>
              <a:t>Mass </a:t>
            </a:r>
            <a:r>
              <a:rPr lang="en-US" sz="2200" spc="-20" dirty="0">
                <a:solidFill>
                  <a:srgbClr val="404040"/>
                </a:solidFill>
                <a:latin typeface="Abadi" panose="020B0604020104020204" pitchFamily="34" charset="0"/>
                <a:cs typeface="Carlito"/>
              </a:rPr>
              <a:t>vs. </a:t>
            </a:r>
            <a:r>
              <a:rPr lang="en-US" sz="2200" spc="-5" dirty="0">
                <a:solidFill>
                  <a:srgbClr val="404040"/>
                </a:solidFill>
                <a:latin typeface="Abadi" panose="020B0604020104020204" pitchFamily="34" charset="0"/>
                <a:cs typeface="Carlito"/>
              </a:rPr>
              <a:t>Launch </a:t>
            </a:r>
            <a:r>
              <a:rPr lang="en-US" sz="2200" spc="-15" dirty="0">
                <a:solidFill>
                  <a:srgbClr val="404040"/>
                </a:solidFill>
                <a:latin typeface="Abadi" panose="020B0604020104020204" pitchFamily="34" charset="0"/>
                <a:cs typeface="Carlito"/>
              </a:rPr>
              <a:t>Site,  </a:t>
            </a:r>
            <a:r>
              <a:rPr lang="en-US" sz="2200" spc="-5" dirty="0">
                <a:solidFill>
                  <a:srgbClr val="404040"/>
                </a:solidFill>
                <a:latin typeface="Abadi" panose="020B0604020104020204" pitchFamily="34" charset="0"/>
                <a:cs typeface="Carlito"/>
              </a:rPr>
              <a:t>Orbit </a:t>
            </a:r>
            <a:r>
              <a:rPr lang="en-US" sz="2200" spc="-20" dirty="0">
                <a:solidFill>
                  <a:srgbClr val="404040"/>
                </a:solidFill>
                <a:latin typeface="Abadi" panose="020B0604020104020204" pitchFamily="34" charset="0"/>
                <a:cs typeface="Carlito"/>
              </a:rPr>
              <a:t>vs. </a:t>
            </a:r>
            <a:r>
              <a:rPr lang="en-US" sz="2200" dirty="0">
                <a:solidFill>
                  <a:srgbClr val="404040"/>
                </a:solidFill>
                <a:latin typeface="Abadi" panose="020B0604020104020204" pitchFamily="34" charset="0"/>
                <a:cs typeface="Carlito"/>
              </a:rPr>
              <a:t>Success </a:t>
            </a:r>
            <a:r>
              <a:rPr lang="en-US" sz="2200" spc="-20" dirty="0">
                <a:solidFill>
                  <a:srgbClr val="404040"/>
                </a:solidFill>
                <a:latin typeface="Abadi" panose="020B0604020104020204" pitchFamily="34" charset="0"/>
                <a:cs typeface="Carlito"/>
              </a:rPr>
              <a:t>Rate, </a:t>
            </a:r>
            <a:r>
              <a:rPr lang="en-US" sz="2200" spc="-10" dirty="0">
                <a:solidFill>
                  <a:srgbClr val="404040"/>
                </a:solidFill>
                <a:latin typeface="Abadi" panose="020B0604020104020204" pitchFamily="34" charset="0"/>
                <a:cs typeface="Carlito"/>
              </a:rPr>
              <a:t>Flight </a:t>
            </a:r>
            <a:r>
              <a:rPr lang="en-US" sz="2200" dirty="0">
                <a:solidFill>
                  <a:srgbClr val="404040"/>
                </a:solidFill>
                <a:latin typeface="Abadi" panose="020B0604020104020204" pitchFamily="34" charset="0"/>
                <a:cs typeface="Carlito"/>
              </a:rPr>
              <a:t>Number </a:t>
            </a:r>
            <a:r>
              <a:rPr lang="en-US" sz="2200" spc="-20" dirty="0">
                <a:solidFill>
                  <a:srgbClr val="404040"/>
                </a:solidFill>
                <a:latin typeface="Abadi" panose="020B0604020104020204" pitchFamily="34" charset="0"/>
                <a:cs typeface="Carlito"/>
              </a:rPr>
              <a:t>vs. </a:t>
            </a:r>
            <a:r>
              <a:rPr lang="en-US" sz="2200" spc="-5" dirty="0">
                <a:solidFill>
                  <a:srgbClr val="404040"/>
                </a:solidFill>
                <a:latin typeface="Abadi" panose="020B0604020104020204" pitchFamily="34" charset="0"/>
                <a:cs typeface="Carlito"/>
              </a:rPr>
              <a:t>Orbit, </a:t>
            </a:r>
            <a:r>
              <a:rPr lang="en-US" sz="2200" spc="-25" dirty="0">
                <a:solidFill>
                  <a:srgbClr val="404040"/>
                </a:solidFill>
                <a:latin typeface="Abadi" panose="020B0604020104020204" pitchFamily="34" charset="0"/>
                <a:cs typeface="Carlito"/>
              </a:rPr>
              <a:t>Payload </a:t>
            </a:r>
            <a:r>
              <a:rPr lang="en-US" sz="2200" spc="-15" dirty="0">
                <a:solidFill>
                  <a:srgbClr val="404040"/>
                </a:solidFill>
                <a:latin typeface="Abadi" panose="020B0604020104020204" pitchFamily="34" charset="0"/>
                <a:cs typeface="Carlito"/>
              </a:rPr>
              <a:t>vs </a:t>
            </a:r>
            <a:r>
              <a:rPr lang="en-US" sz="2200" spc="-5" dirty="0">
                <a:solidFill>
                  <a:srgbClr val="404040"/>
                </a:solidFill>
                <a:latin typeface="Abadi" panose="020B0604020104020204" pitchFamily="34" charset="0"/>
                <a:cs typeface="Carlito"/>
              </a:rPr>
              <a:t>Orbit, </a:t>
            </a:r>
            <a:r>
              <a:rPr lang="en-US" sz="2200" dirty="0">
                <a:solidFill>
                  <a:srgbClr val="404040"/>
                </a:solidFill>
                <a:latin typeface="Abadi" panose="020B0604020104020204" pitchFamily="34" charset="0"/>
                <a:cs typeface="Carlito"/>
              </a:rPr>
              <a:t>and Success </a:t>
            </a:r>
            <a:r>
              <a:rPr lang="en-US" sz="2200" spc="-60" dirty="0">
                <a:solidFill>
                  <a:srgbClr val="404040"/>
                </a:solidFill>
                <a:latin typeface="Abadi" panose="020B0604020104020204" pitchFamily="34" charset="0"/>
                <a:cs typeface="Carlito"/>
              </a:rPr>
              <a:t>Yearly</a:t>
            </a:r>
            <a:r>
              <a:rPr lang="en-US" sz="2200" spc="70" dirty="0">
                <a:solidFill>
                  <a:srgbClr val="404040"/>
                </a:solidFill>
                <a:latin typeface="Abadi" panose="020B0604020104020204" pitchFamily="34" charset="0"/>
                <a:cs typeface="Carlito"/>
              </a:rPr>
              <a:t> </a:t>
            </a:r>
            <a:r>
              <a:rPr lang="en-US" sz="2200" spc="-60" dirty="0">
                <a:solidFill>
                  <a:srgbClr val="404040"/>
                </a:solidFill>
                <a:latin typeface="Abadi" panose="020B0604020104020204" pitchFamily="34" charset="0"/>
                <a:cs typeface="Carlito"/>
              </a:rPr>
              <a:t>Trend</a:t>
            </a:r>
            <a:endParaRPr lang="en-US" sz="2200" dirty="0">
              <a:latin typeface="Abadi" panose="020B0604020104020204" pitchFamily="34" charset="0"/>
              <a:cs typeface="Carlito"/>
            </a:endParaRPr>
          </a:p>
          <a:p>
            <a:pPr marL="12700">
              <a:lnSpc>
                <a:spcPts val="2300"/>
              </a:lnSpc>
              <a:spcBef>
                <a:spcPts val="1160"/>
              </a:spcBef>
            </a:pPr>
            <a:r>
              <a:rPr lang="en-US" sz="2200" spc="-25" dirty="0">
                <a:solidFill>
                  <a:srgbClr val="404040"/>
                </a:solidFill>
                <a:latin typeface="Abadi" panose="020B0604020104020204" pitchFamily="34" charset="0"/>
                <a:cs typeface="Carlito"/>
              </a:rPr>
              <a:t>Scatter </a:t>
            </a:r>
            <a:r>
              <a:rPr lang="en-US" sz="2200" spc="-5" dirty="0">
                <a:solidFill>
                  <a:srgbClr val="404040"/>
                </a:solidFill>
                <a:latin typeface="Abadi" panose="020B0604020104020204" pitchFamily="34" charset="0"/>
                <a:cs typeface="Carlito"/>
              </a:rPr>
              <a:t>plots, line </a:t>
            </a:r>
            <a:r>
              <a:rPr lang="en-US" sz="2200" dirty="0">
                <a:solidFill>
                  <a:srgbClr val="404040"/>
                </a:solidFill>
                <a:latin typeface="Abadi" panose="020B0604020104020204" pitchFamily="34" charset="0"/>
                <a:cs typeface="Carlito"/>
              </a:rPr>
              <a:t>charts, and </a:t>
            </a:r>
            <a:r>
              <a:rPr lang="en-US" sz="2200" spc="-5" dirty="0">
                <a:solidFill>
                  <a:srgbClr val="404040"/>
                </a:solidFill>
                <a:latin typeface="Abadi" panose="020B0604020104020204" pitchFamily="34" charset="0"/>
                <a:cs typeface="Carlito"/>
              </a:rPr>
              <a:t>bar plots </a:t>
            </a:r>
            <a:r>
              <a:rPr lang="en-US" sz="2200" spc="-20" dirty="0">
                <a:solidFill>
                  <a:srgbClr val="404040"/>
                </a:solidFill>
                <a:latin typeface="Abadi" panose="020B0604020104020204" pitchFamily="34" charset="0"/>
                <a:cs typeface="Carlito"/>
              </a:rPr>
              <a:t>were </a:t>
            </a:r>
            <a:r>
              <a:rPr lang="en-US" sz="2200" spc="-5" dirty="0">
                <a:solidFill>
                  <a:srgbClr val="404040"/>
                </a:solidFill>
                <a:latin typeface="Abadi" panose="020B0604020104020204" pitchFamily="34" charset="0"/>
                <a:cs typeface="Carlito"/>
              </a:rPr>
              <a:t>used </a:t>
            </a:r>
            <a:r>
              <a:rPr lang="en-US" sz="2200" spc="-20" dirty="0">
                <a:solidFill>
                  <a:srgbClr val="404040"/>
                </a:solidFill>
                <a:latin typeface="Abadi" panose="020B0604020104020204" pitchFamily="34" charset="0"/>
                <a:cs typeface="Carlito"/>
              </a:rPr>
              <a:t>to compare </a:t>
            </a:r>
            <a:r>
              <a:rPr lang="en-US" sz="2200" spc="-5" dirty="0">
                <a:solidFill>
                  <a:srgbClr val="404040"/>
                </a:solidFill>
                <a:latin typeface="Abadi" panose="020B0604020104020204" pitchFamily="34" charset="0"/>
                <a:cs typeface="Carlito"/>
              </a:rPr>
              <a:t>relationships between variables</a:t>
            </a:r>
            <a:r>
              <a:rPr lang="en-US" sz="2200" spc="-20" dirty="0">
                <a:solidFill>
                  <a:srgbClr val="404040"/>
                </a:solidFill>
                <a:latin typeface="Abadi" panose="020B0604020104020204" pitchFamily="34" charset="0"/>
                <a:cs typeface="Carlito"/>
              </a:rPr>
              <a:t> to</a:t>
            </a:r>
            <a:endParaRPr lang="en-US" sz="2200" dirty="0">
              <a:latin typeface="Abadi" panose="020B0604020104020204" pitchFamily="34" charset="0"/>
              <a:cs typeface="Carlito"/>
            </a:endParaRPr>
          </a:p>
          <a:p>
            <a:pPr marL="12700">
              <a:lnSpc>
                <a:spcPts val="2300"/>
              </a:lnSpc>
            </a:pPr>
            <a:r>
              <a:rPr lang="en-US" sz="2200" spc="-5" dirty="0">
                <a:solidFill>
                  <a:srgbClr val="404040"/>
                </a:solidFill>
                <a:latin typeface="Abadi" panose="020B0604020104020204" pitchFamily="34" charset="0"/>
                <a:cs typeface="Carlito"/>
              </a:rPr>
              <a:t>decide if </a:t>
            </a:r>
            <a:r>
              <a:rPr lang="en-US" sz="2200" dirty="0">
                <a:solidFill>
                  <a:srgbClr val="404040"/>
                </a:solidFill>
                <a:latin typeface="Abadi" panose="020B0604020104020204" pitchFamily="34" charset="0"/>
                <a:cs typeface="Carlito"/>
              </a:rPr>
              <a:t>a </a:t>
            </a:r>
            <a:r>
              <a:rPr lang="en-US" sz="2200" spc="-10" dirty="0">
                <a:solidFill>
                  <a:srgbClr val="404040"/>
                </a:solidFill>
                <a:latin typeface="Abadi" panose="020B0604020104020204" pitchFamily="34" charset="0"/>
                <a:cs typeface="Carlito"/>
              </a:rPr>
              <a:t>relationship </a:t>
            </a:r>
            <a:r>
              <a:rPr lang="en-US" sz="2200" spc="-25" dirty="0">
                <a:solidFill>
                  <a:srgbClr val="404040"/>
                </a:solidFill>
                <a:latin typeface="Abadi" panose="020B0604020104020204" pitchFamily="34" charset="0"/>
                <a:cs typeface="Carlito"/>
              </a:rPr>
              <a:t>exists </a:t>
            </a:r>
            <a:r>
              <a:rPr lang="en-US" sz="2200" dirty="0">
                <a:solidFill>
                  <a:srgbClr val="404040"/>
                </a:solidFill>
                <a:latin typeface="Abadi" panose="020B0604020104020204" pitchFamily="34" charset="0"/>
                <a:cs typeface="Carlito"/>
              </a:rPr>
              <a:t>so </a:t>
            </a:r>
            <a:r>
              <a:rPr lang="en-US" sz="2200" spc="-5" dirty="0">
                <a:solidFill>
                  <a:srgbClr val="404040"/>
                </a:solidFill>
                <a:latin typeface="Abadi" panose="020B0604020104020204" pitchFamily="34" charset="0"/>
                <a:cs typeface="Carlito"/>
              </a:rPr>
              <a:t>that they could </a:t>
            </a:r>
            <a:r>
              <a:rPr lang="en-US" sz="2200" dirty="0">
                <a:solidFill>
                  <a:srgbClr val="404040"/>
                </a:solidFill>
                <a:latin typeface="Abadi" panose="020B0604020104020204" pitchFamily="34" charset="0"/>
                <a:cs typeface="Carlito"/>
              </a:rPr>
              <a:t>be </a:t>
            </a:r>
            <a:r>
              <a:rPr lang="en-US" sz="2200" spc="-5" dirty="0">
                <a:solidFill>
                  <a:srgbClr val="404040"/>
                </a:solidFill>
                <a:latin typeface="Abadi" panose="020B0604020104020204" pitchFamily="34" charset="0"/>
                <a:cs typeface="Carlito"/>
              </a:rPr>
              <a:t>used in </a:t>
            </a:r>
            <a:r>
              <a:rPr lang="en-US" sz="2200" spc="-10" dirty="0">
                <a:solidFill>
                  <a:srgbClr val="404040"/>
                </a:solidFill>
                <a:latin typeface="Abadi" panose="020B0604020104020204" pitchFamily="34" charset="0"/>
                <a:cs typeface="Carlito"/>
              </a:rPr>
              <a:t>training </a:t>
            </a:r>
            <a:r>
              <a:rPr lang="en-US" sz="2200" dirty="0">
                <a:solidFill>
                  <a:srgbClr val="404040"/>
                </a:solidFill>
                <a:latin typeface="Abadi" panose="020B0604020104020204" pitchFamily="34" charset="0"/>
                <a:cs typeface="Carlito"/>
              </a:rPr>
              <a:t>the machine </a:t>
            </a:r>
            <a:r>
              <a:rPr lang="en-US" sz="2200" spc="-5" dirty="0">
                <a:solidFill>
                  <a:srgbClr val="404040"/>
                </a:solidFill>
                <a:latin typeface="Abadi" panose="020B0604020104020204" pitchFamily="34" charset="0"/>
                <a:cs typeface="Carlito"/>
              </a:rPr>
              <a:t>learning</a:t>
            </a:r>
            <a:r>
              <a:rPr lang="en-US" sz="2200" spc="-45" dirty="0">
                <a:solidFill>
                  <a:srgbClr val="404040"/>
                </a:solidFill>
                <a:latin typeface="Abadi" panose="020B0604020104020204" pitchFamily="34" charset="0"/>
                <a:cs typeface="Carlito"/>
              </a:rPr>
              <a:t> </a:t>
            </a:r>
            <a:r>
              <a:rPr lang="en-US" sz="2200" spc="-5" dirty="0">
                <a:solidFill>
                  <a:srgbClr val="404040"/>
                </a:solidFill>
                <a:latin typeface="Abadi" panose="020B0604020104020204" pitchFamily="34" charset="0"/>
                <a:cs typeface="Carlito"/>
              </a:rPr>
              <a:t>model</a:t>
            </a:r>
          </a:p>
          <a:p>
            <a:pPr marL="12700">
              <a:lnSpc>
                <a:spcPts val="2300"/>
              </a:lnSpc>
            </a:pPr>
            <a:r>
              <a:rPr lang="en-US" sz="2200" dirty="0">
                <a:latin typeface="Abadi" panose="020B0604020104020204" pitchFamily="34" charset="0"/>
                <a:cs typeface="Carlito"/>
              </a:rPr>
              <a:t>https://github.com/PriyaSKulkarni/Data_Science_Capstone</a:t>
            </a:r>
          </a:p>
          <a:p>
            <a:pPr marL="0" indent="0">
              <a:buNone/>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US" sz="2200" spc="-5" dirty="0">
                <a:solidFill>
                  <a:srgbClr val="404040"/>
                </a:solidFill>
                <a:latin typeface="Abadi" panose="020B0604020104020204" pitchFamily="34" charset="0"/>
                <a:cs typeface="Carlito"/>
              </a:rPr>
              <a:t>Loaded </a:t>
            </a:r>
            <a:r>
              <a:rPr lang="en-US" sz="2200" spc="-25" dirty="0">
                <a:solidFill>
                  <a:srgbClr val="404040"/>
                </a:solidFill>
                <a:latin typeface="Abadi" panose="020B0604020104020204" pitchFamily="34" charset="0"/>
                <a:cs typeface="Carlito"/>
              </a:rPr>
              <a:t>data </a:t>
            </a:r>
            <a:r>
              <a:rPr lang="en-US" sz="2200" spc="-10" dirty="0">
                <a:solidFill>
                  <a:srgbClr val="404040"/>
                </a:solidFill>
                <a:latin typeface="Abadi" panose="020B0604020104020204" pitchFamily="34" charset="0"/>
                <a:cs typeface="Carlito"/>
              </a:rPr>
              <a:t>set </a:t>
            </a:r>
            <a:r>
              <a:rPr lang="en-US" sz="2200" spc="-25" dirty="0">
                <a:solidFill>
                  <a:srgbClr val="404040"/>
                </a:solidFill>
                <a:latin typeface="Abadi" panose="020B0604020104020204" pitchFamily="34" charset="0"/>
                <a:cs typeface="Carlito"/>
              </a:rPr>
              <a:t>into </a:t>
            </a:r>
            <a:r>
              <a:rPr lang="en-US" sz="2200" dirty="0">
                <a:solidFill>
                  <a:srgbClr val="404040"/>
                </a:solidFill>
                <a:latin typeface="Abadi" panose="020B0604020104020204" pitchFamily="34" charset="0"/>
                <a:cs typeface="Carlito"/>
              </a:rPr>
              <a:t>IBM DB2</a:t>
            </a:r>
            <a:r>
              <a:rPr lang="en-US" sz="2200" spc="-125" dirty="0">
                <a:solidFill>
                  <a:srgbClr val="404040"/>
                </a:solidFill>
                <a:latin typeface="Abadi" panose="020B0604020104020204" pitchFamily="34" charset="0"/>
                <a:cs typeface="Carlito"/>
              </a:rPr>
              <a:t> </a:t>
            </a:r>
            <a:r>
              <a:rPr lang="en-US" sz="2200" spc="-5" dirty="0">
                <a:solidFill>
                  <a:srgbClr val="404040"/>
                </a:solidFill>
                <a:latin typeface="Abadi" panose="020B0604020104020204" pitchFamily="34" charset="0"/>
                <a:cs typeface="Carlito"/>
              </a:rPr>
              <a:t>Database.</a:t>
            </a:r>
            <a:endParaRPr lang="en-US" sz="2200" dirty="0">
              <a:latin typeface="Abadi" panose="020B0604020104020204" pitchFamily="34" charset="0"/>
              <a:cs typeface="Carlito"/>
            </a:endParaRPr>
          </a:p>
          <a:p>
            <a:pPr marL="12700">
              <a:lnSpc>
                <a:spcPct val="100000"/>
              </a:lnSpc>
              <a:spcBef>
                <a:spcPts val="1175"/>
              </a:spcBef>
            </a:pPr>
            <a:r>
              <a:rPr lang="en-US" sz="2200" spc="-5" dirty="0">
                <a:solidFill>
                  <a:srgbClr val="404040"/>
                </a:solidFill>
                <a:latin typeface="Abadi" panose="020B0604020104020204" pitchFamily="34" charset="0"/>
                <a:cs typeface="Carlito"/>
              </a:rPr>
              <a:t>Queried using SQL </a:t>
            </a:r>
            <a:r>
              <a:rPr lang="en-US" sz="2200" dirty="0">
                <a:solidFill>
                  <a:srgbClr val="404040"/>
                </a:solidFill>
                <a:latin typeface="Abadi" panose="020B0604020104020204" pitchFamily="34" charset="0"/>
                <a:cs typeface="Carlito"/>
              </a:rPr>
              <a:t>Python</a:t>
            </a:r>
            <a:r>
              <a:rPr lang="en-US" sz="2200" spc="-100" dirty="0">
                <a:solidFill>
                  <a:srgbClr val="404040"/>
                </a:solidFill>
                <a:latin typeface="Abadi" panose="020B0604020104020204" pitchFamily="34" charset="0"/>
                <a:cs typeface="Carlito"/>
              </a:rPr>
              <a:t> </a:t>
            </a:r>
            <a:r>
              <a:rPr lang="en-US" sz="2200" spc="-25" dirty="0">
                <a:solidFill>
                  <a:srgbClr val="404040"/>
                </a:solidFill>
                <a:latin typeface="Abadi" panose="020B0604020104020204" pitchFamily="34" charset="0"/>
                <a:cs typeface="Carlito"/>
              </a:rPr>
              <a:t>integration.</a:t>
            </a:r>
            <a:endParaRPr lang="en-US" sz="2200" dirty="0">
              <a:latin typeface="Abadi" panose="020B0604020104020204" pitchFamily="34" charset="0"/>
              <a:cs typeface="Carlito"/>
            </a:endParaRPr>
          </a:p>
          <a:p>
            <a:pPr marL="12700">
              <a:lnSpc>
                <a:spcPct val="100000"/>
              </a:lnSpc>
              <a:spcBef>
                <a:spcPts val="1560"/>
              </a:spcBef>
            </a:pPr>
            <a:r>
              <a:rPr lang="en-US" sz="2200" spc="-5" dirty="0">
                <a:solidFill>
                  <a:srgbClr val="404040"/>
                </a:solidFill>
                <a:latin typeface="Abadi" panose="020B0604020104020204" pitchFamily="34" charset="0"/>
                <a:cs typeface="Carlito"/>
              </a:rPr>
              <a:t>Queries </a:t>
            </a:r>
            <a:r>
              <a:rPr lang="en-US" sz="2200" spc="-20" dirty="0">
                <a:solidFill>
                  <a:srgbClr val="404040"/>
                </a:solidFill>
                <a:latin typeface="Abadi" panose="020B0604020104020204" pitchFamily="34" charset="0"/>
                <a:cs typeface="Carlito"/>
              </a:rPr>
              <a:t>were </a:t>
            </a:r>
            <a:r>
              <a:rPr lang="en-US" sz="2200" dirty="0">
                <a:solidFill>
                  <a:srgbClr val="404040"/>
                </a:solidFill>
                <a:latin typeface="Abadi" panose="020B0604020104020204" pitchFamily="34" charset="0"/>
                <a:cs typeface="Carlito"/>
              </a:rPr>
              <a:t>made </a:t>
            </a:r>
            <a:r>
              <a:rPr lang="en-US" sz="2200" spc="-20" dirty="0">
                <a:solidFill>
                  <a:srgbClr val="404040"/>
                </a:solidFill>
                <a:latin typeface="Abadi" panose="020B0604020104020204" pitchFamily="34" charset="0"/>
                <a:cs typeface="Carlito"/>
              </a:rPr>
              <a:t>to </a:t>
            </a:r>
            <a:r>
              <a:rPr lang="en-US" sz="2200" spc="-10" dirty="0">
                <a:solidFill>
                  <a:srgbClr val="404040"/>
                </a:solidFill>
                <a:latin typeface="Abadi" panose="020B0604020104020204" pitchFamily="34" charset="0"/>
                <a:cs typeface="Carlito"/>
              </a:rPr>
              <a:t>get </a:t>
            </a:r>
            <a:r>
              <a:rPr lang="en-US" sz="2200" dirty="0">
                <a:solidFill>
                  <a:srgbClr val="404040"/>
                </a:solidFill>
                <a:latin typeface="Abadi" panose="020B0604020104020204" pitchFamily="34" charset="0"/>
                <a:cs typeface="Carlito"/>
              </a:rPr>
              <a:t>a </a:t>
            </a:r>
            <a:r>
              <a:rPr lang="en-US" sz="2200" spc="-25" dirty="0">
                <a:solidFill>
                  <a:srgbClr val="404040"/>
                </a:solidFill>
                <a:latin typeface="Abadi" panose="020B0604020104020204" pitchFamily="34" charset="0"/>
                <a:cs typeface="Carlito"/>
              </a:rPr>
              <a:t>better </a:t>
            </a:r>
            <a:r>
              <a:rPr lang="en-US" sz="2200" spc="-20" dirty="0">
                <a:solidFill>
                  <a:srgbClr val="404040"/>
                </a:solidFill>
                <a:latin typeface="Abadi" panose="020B0604020104020204" pitchFamily="34" charset="0"/>
                <a:cs typeface="Carlito"/>
              </a:rPr>
              <a:t>understanding </a:t>
            </a:r>
            <a:r>
              <a:rPr lang="en-US" sz="2200" spc="-5" dirty="0">
                <a:solidFill>
                  <a:srgbClr val="404040"/>
                </a:solidFill>
                <a:latin typeface="Abadi" panose="020B0604020104020204" pitchFamily="34" charset="0"/>
                <a:cs typeface="Carlito"/>
              </a:rPr>
              <a:t>of </a:t>
            </a:r>
            <a:r>
              <a:rPr lang="en-US" sz="2200" dirty="0">
                <a:solidFill>
                  <a:srgbClr val="404040"/>
                </a:solidFill>
                <a:latin typeface="Abadi" panose="020B0604020104020204" pitchFamily="34" charset="0"/>
                <a:cs typeface="Carlito"/>
              </a:rPr>
              <a:t>the</a:t>
            </a:r>
            <a:r>
              <a:rPr lang="en-US" sz="2200" spc="25" dirty="0">
                <a:solidFill>
                  <a:srgbClr val="404040"/>
                </a:solidFill>
                <a:latin typeface="Abadi" panose="020B0604020104020204" pitchFamily="34" charset="0"/>
                <a:cs typeface="Carlito"/>
              </a:rPr>
              <a:t> </a:t>
            </a:r>
            <a:r>
              <a:rPr lang="en-US" sz="2200" spc="-20" dirty="0">
                <a:solidFill>
                  <a:srgbClr val="404040"/>
                </a:solidFill>
                <a:latin typeface="Abadi" panose="020B0604020104020204" pitchFamily="34" charset="0"/>
                <a:cs typeface="Carlito"/>
              </a:rPr>
              <a:t>dataset.</a:t>
            </a:r>
            <a:endParaRPr lang="en-US" sz="2200" dirty="0">
              <a:latin typeface="Abadi" panose="020B0604020104020204" pitchFamily="34" charset="0"/>
              <a:cs typeface="Carlito"/>
            </a:endParaRPr>
          </a:p>
          <a:p>
            <a:pPr marL="12700" marR="434975">
              <a:lnSpc>
                <a:spcPts val="2200"/>
              </a:lnSpc>
              <a:spcBef>
                <a:spcPts val="1440"/>
              </a:spcBef>
            </a:pPr>
            <a:r>
              <a:rPr lang="en-US" sz="2200" spc="-5" dirty="0">
                <a:solidFill>
                  <a:srgbClr val="404040"/>
                </a:solidFill>
                <a:latin typeface="Abadi" panose="020B0604020104020204" pitchFamily="34" charset="0"/>
                <a:cs typeface="Carlito"/>
              </a:rPr>
              <a:t>Queried </a:t>
            </a:r>
            <a:r>
              <a:rPr lang="en-US" sz="2200" spc="-20" dirty="0">
                <a:solidFill>
                  <a:srgbClr val="404040"/>
                </a:solidFill>
                <a:latin typeface="Abadi" panose="020B0604020104020204" pitchFamily="34" charset="0"/>
                <a:cs typeface="Carlito"/>
              </a:rPr>
              <a:t>information </a:t>
            </a:r>
            <a:r>
              <a:rPr lang="en-US" sz="2200" dirty="0">
                <a:solidFill>
                  <a:srgbClr val="404040"/>
                </a:solidFill>
                <a:latin typeface="Abadi" panose="020B0604020104020204" pitchFamily="34" charset="0"/>
                <a:cs typeface="Carlito"/>
              </a:rPr>
              <a:t>about launch </a:t>
            </a:r>
            <a:r>
              <a:rPr lang="en-US" sz="2200" spc="-20" dirty="0">
                <a:solidFill>
                  <a:srgbClr val="404040"/>
                </a:solidFill>
                <a:latin typeface="Abadi" panose="020B0604020104020204" pitchFamily="34" charset="0"/>
                <a:cs typeface="Carlito"/>
              </a:rPr>
              <a:t>site </a:t>
            </a:r>
            <a:r>
              <a:rPr lang="en-US" sz="2200" spc="-5" dirty="0">
                <a:solidFill>
                  <a:srgbClr val="404040"/>
                </a:solidFill>
                <a:latin typeface="Abadi" panose="020B0604020104020204" pitchFamily="34" charset="0"/>
                <a:cs typeface="Carlito"/>
              </a:rPr>
              <a:t>names, mission </a:t>
            </a:r>
            <a:r>
              <a:rPr lang="en-US" sz="2200" spc="-20" dirty="0">
                <a:solidFill>
                  <a:srgbClr val="404040"/>
                </a:solidFill>
                <a:latin typeface="Abadi" panose="020B0604020104020204" pitchFamily="34" charset="0"/>
                <a:cs typeface="Carlito"/>
              </a:rPr>
              <a:t>outcomes, various pay </a:t>
            </a:r>
            <a:r>
              <a:rPr lang="en-US" sz="2200" dirty="0">
                <a:solidFill>
                  <a:srgbClr val="404040"/>
                </a:solidFill>
                <a:latin typeface="Abadi" panose="020B0604020104020204" pitchFamily="34" charset="0"/>
                <a:cs typeface="Carlito"/>
              </a:rPr>
              <a:t>load </a:t>
            </a:r>
            <a:r>
              <a:rPr lang="en-US" sz="2200" spc="-25" dirty="0">
                <a:solidFill>
                  <a:srgbClr val="404040"/>
                </a:solidFill>
                <a:latin typeface="Abadi" panose="020B0604020104020204" pitchFamily="34" charset="0"/>
                <a:cs typeface="Carlito"/>
              </a:rPr>
              <a:t>sizes </a:t>
            </a:r>
            <a:r>
              <a:rPr lang="en-US" sz="2200" spc="-5" dirty="0">
                <a:solidFill>
                  <a:srgbClr val="404040"/>
                </a:solidFill>
                <a:latin typeface="Abadi" panose="020B0604020104020204" pitchFamily="34" charset="0"/>
                <a:cs typeface="Carlito"/>
              </a:rPr>
              <a:t>of  </a:t>
            </a:r>
            <a:r>
              <a:rPr lang="en-US" sz="2200" spc="-25" dirty="0">
                <a:solidFill>
                  <a:srgbClr val="404040"/>
                </a:solidFill>
                <a:latin typeface="Abadi" panose="020B0604020104020204" pitchFamily="34" charset="0"/>
                <a:cs typeface="Carlito"/>
              </a:rPr>
              <a:t>customers </a:t>
            </a:r>
            <a:r>
              <a:rPr lang="en-US" sz="2200" dirty="0">
                <a:solidFill>
                  <a:srgbClr val="404040"/>
                </a:solidFill>
                <a:latin typeface="Abadi" panose="020B0604020104020204" pitchFamily="34" charset="0"/>
                <a:cs typeface="Carlito"/>
              </a:rPr>
              <a:t>and </a:t>
            </a:r>
            <a:r>
              <a:rPr lang="en-US" sz="2200" spc="-20" dirty="0">
                <a:solidFill>
                  <a:srgbClr val="404040"/>
                </a:solidFill>
                <a:latin typeface="Abadi" panose="020B0604020104020204" pitchFamily="34" charset="0"/>
                <a:cs typeface="Carlito"/>
              </a:rPr>
              <a:t>booster </a:t>
            </a:r>
            <a:r>
              <a:rPr lang="en-US" sz="2200" spc="-25" dirty="0">
                <a:solidFill>
                  <a:srgbClr val="404040"/>
                </a:solidFill>
                <a:latin typeface="Abadi" panose="020B0604020104020204" pitchFamily="34" charset="0"/>
                <a:cs typeface="Carlito"/>
              </a:rPr>
              <a:t>versions, </a:t>
            </a:r>
            <a:r>
              <a:rPr lang="en-US" sz="2200" dirty="0">
                <a:solidFill>
                  <a:srgbClr val="404040"/>
                </a:solidFill>
                <a:latin typeface="Abadi" panose="020B0604020104020204" pitchFamily="34" charset="0"/>
                <a:cs typeface="Carlito"/>
              </a:rPr>
              <a:t>and landing</a:t>
            </a:r>
            <a:r>
              <a:rPr lang="en-US" sz="2200" spc="5" dirty="0">
                <a:solidFill>
                  <a:srgbClr val="404040"/>
                </a:solidFill>
                <a:latin typeface="Abadi" panose="020B0604020104020204" pitchFamily="34" charset="0"/>
                <a:cs typeface="Carlito"/>
              </a:rPr>
              <a:t> </a:t>
            </a:r>
            <a:r>
              <a:rPr lang="en-US" sz="2200" spc="-15" dirty="0">
                <a:solidFill>
                  <a:srgbClr val="404040"/>
                </a:solidFill>
                <a:latin typeface="Abadi" panose="020B0604020104020204" pitchFamily="34" charset="0"/>
                <a:cs typeface="Carlito"/>
              </a:rPr>
              <a:t>outcomes</a:t>
            </a:r>
            <a:endParaRPr lang="en-US" sz="2200" dirty="0">
              <a:latin typeface="Abadi" panose="020B0604020104020204" pitchFamily="34" charset="0"/>
              <a:cs typeface="Carlito"/>
            </a:endParaRPr>
          </a:p>
          <a:p>
            <a:endParaRPr lang="en-US" sz="2200" dirty="0">
              <a:latin typeface="Abadi" panose="020B0604020104020204" pitchFamily="34" charset="0"/>
            </a:endParaRPr>
          </a:p>
          <a:p>
            <a:r>
              <a:rPr lang="en-US" sz="2200" dirty="0">
                <a:latin typeface="Abadi" panose="020B0604020104020204" pitchFamily="34" charset="0"/>
              </a:rPr>
              <a:t>https://github.com/PriyaSKulkarni/Data_Science_Capstone</a:t>
            </a: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mark Launch Sites, successful and unsuccessful landings, and a proximity example  to key locations: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This allows us to understand why launch sites may be located where they are. Also visualizes  successful landings relative to location.</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https://github.com/PriyaSKulkarni/Data_Science_Capstone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0345"/>
            <a:ext cx="10687962"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includes a pie chart and a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Pie chart can be selected to show distribution of successful landings across all launch sites and  can be selected to show individual launch site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takes two inputs: All sites or individual site and payload mass on a slider between 0  and 10000 kg.</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is used to visualize launch site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can help us see how success varies across launch sites, payload mass, and</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category.</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360256"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8FE4CC93-EB5F-5E5B-2B4C-6C05EB209753}"/>
              </a:ext>
            </a:extLst>
          </p:cNvPr>
          <p:cNvGrpSpPr/>
          <p:nvPr/>
        </p:nvGrpSpPr>
        <p:grpSpPr>
          <a:xfrm>
            <a:off x="4448908" y="1606169"/>
            <a:ext cx="1923414" cy="1720596"/>
            <a:chOff x="3829811" y="1941575"/>
            <a:chExt cx="1923414" cy="1720596"/>
          </a:xfrm>
        </p:grpSpPr>
        <p:sp>
          <p:nvSpPr>
            <p:cNvPr id="51" name="object 6">
              <a:extLst>
                <a:ext uri="{FF2B5EF4-FFF2-40B4-BE49-F238E27FC236}">
                  <a16:creationId xmlns:a16="http://schemas.microsoft.com/office/drawing/2014/main" id="{2C560E25-7AEF-BD3C-B267-1EE180E53120}"/>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7">
              <a:extLst>
                <a:ext uri="{FF2B5EF4-FFF2-40B4-BE49-F238E27FC236}">
                  <a16:creationId xmlns:a16="http://schemas.microsoft.com/office/drawing/2014/main" id="{ACE089A2-D8ED-180E-28F1-094936CFF0D1}"/>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8">
              <a:extLst>
                <a:ext uri="{FF2B5EF4-FFF2-40B4-BE49-F238E27FC236}">
                  <a16:creationId xmlns:a16="http://schemas.microsoft.com/office/drawing/2014/main" id="{9C3AD77D-E21E-165F-00D6-738FBB70B58C}"/>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 name="object 9">
            <a:extLst>
              <a:ext uri="{FF2B5EF4-FFF2-40B4-BE49-F238E27FC236}">
                <a16:creationId xmlns:a16="http://schemas.microsoft.com/office/drawing/2014/main" id="{1B45EE6B-5A61-6896-454D-C3A58FA414FA}"/>
              </a:ext>
            </a:extLst>
          </p:cNvPr>
          <p:cNvSpPr txBox="1"/>
          <p:nvPr/>
        </p:nvSpPr>
        <p:spPr>
          <a:xfrm>
            <a:off x="4617818" y="1884554"/>
            <a:ext cx="156845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7" name="object 10">
            <a:extLst>
              <a:ext uri="{FF2B5EF4-FFF2-40B4-BE49-F238E27FC236}">
                <a16:creationId xmlns:a16="http://schemas.microsoft.com/office/drawing/2014/main" id="{EBD651B5-5BE8-D377-C308-CB319B852E24}"/>
              </a:ext>
            </a:extLst>
          </p:cNvPr>
          <p:cNvSpPr txBox="1"/>
          <p:nvPr/>
        </p:nvSpPr>
        <p:spPr>
          <a:xfrm>
            <a:off x="4537047" y="2120774"/>
            <a:ext cx="1722755"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8" name="object 11">
            <a:extLst>
              <a:ext uri="{FF2B5EF4-FFF2-40B4-BE49-F238E27FC236}">
                <a16:creationId xmlns:a16="http://schemas.microsoft.com/office/drawing/2014/main" id="{CCA484AB-CC4A-AEEC-BC30-2F7EDDB3A279}"/>
              </a:ext>
            </a:extLst>
          </p:cNvPr>
          <p:cNvGrpSpPr/>
          <p:nvPr/>
        </p:nvGrpSpPr>
        <p:grpSpPr>
          <a:xfrm>
            <a:off x="4448908" y="3047873"/>
            <a:ext cx="1923414" cy="1722120"/>
            <a:chOff x="3829811" y="3383279"/>
            <a:chExt cx="1923414" cy="1722120"/>
          </a:xfrm>
        </p:grpSpPr>
        <p:sp>
          <p:nvSpPr>
            <p:cNvPr id="48" name="object 12">
              <a:extLst>
                <a:ext uri="{FF2B5EF4-FFF2-40B4-BE49-F238E27FC236}">
                  <a16:creationId xmlns:a16="http://schemas.microsoft.com/office/drawing/2014/main" id="{15850BB6-B369-207B-8C90-7E3A60D846E5}"/>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object 13">
              <a:extLst>
                <a:ext uri="{FF2B5EF4-FFF2-40B4-BE49-F238E27FC236}">
                  <a16:creationId xmlns:a16="http://schemas.microsoft.com/office/drawing/2014/main" id="{22219B05-2C8A-C5E0-73F0-2EF68D9E026D}"/>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14">
              <a:extLst>
                <a:ext uri="{FF2B5EF4-FFF2-40B4-BE49-F238E27FC236}">
                  <a16:creationId xmlns:a16="http://schemas.microsoft.com/office/drawing/2014/main" id="{88A0AB7A-CEBF-61E4-CDCB-C0F730A43848}"/>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 name="object 15">
            <a:extLst>
              <a:ext uri="{FF2B5EF4-FFF2-40B4-BE49-F238E27FC236}">
                <a16:creationId xmlns:a16="http://schemas.microsoft.com/office/drawing/2014/main" id="{20BC43C3-599B-630B-F0D0-74B853E052A4}"/>
              </a:ext>
            </a:extLst>
          </p:cNvPr>
          <p:cNvSpPr txBox="1"/>
          <p:nvPr/>
        </p:nvSpPr>
        <p:spPr>
          <a:xfrm>
            <a:off x="4630011" y="3208909"/>
            <a:ext cx="1524635"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0" name="object 16">
            <a:extLst>
              <a:ext uri="{FF2B5EF4-FFF2-40B4-BE49-F238E27FC236}">
                <a16:creationId xmlns:a16="http://schemas.microsoft.com/office/drawing/2014/main" id="{10BB392A-3893-5E04-ECDF-4F1EA6C22B2F}"/>
              </a:ext>
            </a:extLst>
          </p:cNvPr>
          <p:cNvSpPr txBox="1"/>
          <p:nvPr/>
        </p:nvSpPr>
        <p:spPr>
          <a:xfrm>
            <a:off x="4764123" y="3444876"/>
            <a:ext cx="128143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1" name="object 17">
            <a:extLst>
              <a:ext uri="{FF2B5EF4-FFF2-40B4-BE49-F238E27FC236}">
                <a16:creationId xmlns:a16="http://schemas.microsoft.com/office/drawing/2014/main" id="{E3A14A2A-F1FD-92AB-74FF-C2E2C2209B5E}"/>
              </a:ext>
            </a:extLst>
          </p:cNvPr>
          <p:cNvSpPr txBox="1"/>
          <p:nvPr/>
        </p:nvSpPr>
        <p:spPr>
          <a:xfrm>
            <a:off x="4716879" y="3682620"/>
            <a:ext cx="136779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2" name="object 18">
            <a:extLst>
              <a:ext uri="{FF2B5EF4-FFF2-40B4-BE49-F238E27FC236}">
                <a16:creationId xmlns:a16="http://schemas.microsoft.com/office/drawing/2014/main" id="{342EAD18-C791-02B2-7BE4-6AA67081CCA0}"/>
              </a:ext>
            </a:extLst>
          </p:cNvPr>
          <p:cNvGrpSpPr/>
          <p:nvPr/>
        </p:nvGrpSpPr>
        <p:grpSpPr>
          <a:xfrm>
            <a:off x="4448908" y="4491102"/>
            <a:ext cx="2942971" cy="1153795"/>
            <a:chOff x="3829811" y="4826508"/>
            <a:chExt cx="2942971" cy="1153795"/>
          </a:xfrm>
        </p:grpSpPr>
        <p:sp>
          <p:nvSpPr>
            <p:cNvPr id="45" name="object 19">
              <a:extLst>
                <a:ext uri="{FF2B5EF4-FFF2-40B4-BE49-F238E27FC236}">
                  <a16:creationId xmlns:a16="http://schemas.microsoft.com/office/drawing/2014/main" id="{7AF5C7D1-0B43-CAEA-8EA7-CA402BDB58B4}"/>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20">
              <a:extLst>
                <a:ext uri="{FF2B5EF4-FFF2-40B4-BE49-F238E27FC236}">
                  <a16:creationId xmlns:a16="http://schemas.microsoft.com/office/drawing/2014/main" id="{81541AED-3E52-3CE8-0CE3-0FF67EBE040D}"/>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21">
              <a:extLst>
                <a:ext uri="{FF2B5EF4-FFF2-40B4-BE49-F238E27FC236}">
                  <a16:creationId xmlns:a16="http://schemas.microsoft.com/office/drawing/2014/main" id="{C11ABACB-5EE8-650E-CF82-0CAA909FFD4D}"/>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22">
            <a:extLst>
              <a:ext uri="{FF2B5EF4-FFF2-40B4-BE49-F238E27FC236}">
                <a16:creationId xmlns:a16="http://schemas.microsoft.com/office/drawing/2014/main" id="{202467A8-37ED-FB92-8864-27C53E3AC753}"/>
              </a:ext>
            </a:extLst>
          </p:cNvPr>
          <p:cNvSpPr txBox="1"/>
          <p:nvPr/>
        </p:nvSpPr>
        <p:spPr>
          <a:xfrm>
            <a:off x="4722975" y="4769435"/>
            <a:ext cx="1344930" cy="285750"/>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14" name="object 23">
            <a:extLst>
              <a:ext uri="{FF2B5EF4-FFF2-40B4-BE49-F238E27FC236}">
                <a16:creationId xmlns:a16="http://schemas.microsoft.com/office/drawing/2014/main" id="{E680DBE5-4BBC-D8AB-0CA9-E8B265CAC055}"/>
              </a:ext>
            </a:extLst>
          </p:cNvPr>
          <p:cNvSpPr txBox="1"/>
          <p:nvPr/>
        </p:nvSpPr>
        <p:spPr>
          <a:xfrm>
            <a:off x="5203035" y="5006341"/>
            <a:ext cx="41148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15" name="object 24">
            <a:extLst>
              <a:ext uri="{FF2B5EF4-FFF2-40B4-BE49-F238E27FC236}">
                <a16:creationId xmlns:a16="http://schemas.microsoft.com/office/drawing/2014/main" id="{503448E2-0585-67F5-03AC-2EF04C903FAD}"/>
              </a:ext>
            </a:extLst>
          </p:cNvPr>
          <p:cNvGrpSpPr/>
          <p:nvPr/>
        </p:nvGrpSpPr>
        <p:grpSpPr>
          <a:xfrm>
            <a:off x="7007705" y="3337434"/>
            <a:ext cx="1923414" cy="2307463"/>
            <a:chOff x="6388608" y="3672840"/>
            <a:chExt cx="1923414" cy="2307463"/>
          </a:xfrm>
        </p:grpSpPr>
        <p:sp>
          <p:nvSpPr>
            <p:cNvPr id="42" name="object 25">
              <a:extLst>
                <a:ext uri="{FF2B5EF4-FFF2-40B4-BE49-F238E27FC236}">
                  <a16:creationId xmlns:a16="http://schemas.microsoft.com/office/drawing/2014/main" id="{76C50360-7A33-3302-F53B-4202D8BD4E51}"/>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26">
              <a:extLst>
                <a:ext uri="{FF2B5EF4-FFF2-40B4-BE49-F238E27FC236}">
                  <a16:creationId xmlns:a16="http://schemas.microsoft.com/office/drawing/2014/main" id="{A997B88F-3455-B08B-B6D8-2949AC1758FF}"/>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27">
              <a:extLst>
                <a:ext uri="{FF2B5EF4-FFF2-40B4-BE49-F238E27FC236}">
                  <a16:creationId xmlns:a16="http://schemas.microsoft.com/office/drawing/2014/main" id="{EC1E79CA-0E78-951F-D7DF-596A714242B5}"/>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28">
            <a:extLst>
              <a:ext uri="{FF2B5EF4-FFF2-40B4-BE49-F238E27FC236}">
                <a16:creationId xmlns:a16="http://schemas.microsoft.com/office/drawing/2014/main" id="{DC5A5554-3369-F367-4B96-0D0BACF478BE}"/>
              </a:ext>
            </a:extLst>
          </p:cNvPr>
          <p:cNvSpPr txBox="1"/>
          <p:nvPr/>
        </p:nvSpPr>
        <p:spPr>
          <a:xfrm>
            <a:off x="7354923" y="4651503"/>
            <a:ext cx="1219835"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17" name="object 29">
            <a:extLst>
              <a:ext uri="{FF2B5EF4-FFF2-40B4-BE49-F238E27FC236}">
                <a16:creationId xmlns:a16="http://schemas.microsoft.com/office/drawing/2014/main" id="{5DF986CF-8A9D-5865-5C49-A4BD61ED80D0}"/>
              </a:ext>
            </a:extLst>
          </p:cNvPr>
          <p:cNvSpPr txBox="1"/>
          <p:nvPr/>
        </p:nvSpPr>
        <p:spPr>
          <a:xfrm>
            <a:off x="7104987" y="4881627"/>
            <a:ext cx="1732280" cy="539750"/>
          </a:xfrm>
          <a:prstGeom prst="rect">
            <a:avLst/>
          </a:prstGeom>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18" name="object 30">
            <a:extLst>
              <a:ext uri="{FF2B5EF4-FFF2-40B4-BE49-F238E27FC236}">
                <a16:creationId xmlns:a16="http://schemas.microsoft.com/office/drawing/2014/main" id="{8BEE76DC-6744-AA5F-CD6A-47CCD7F926D8}"/>
              </a:ext>
            </a:extLst>
          </p:cNvPr>
          <p:cNvGrpSpPr/>
          <p:nvPr/>
        </p:nvGrpSpPr>
        <p:grpSpPr>
          <a:xfrm>
            <a:off x="7007705" y="1894205"/>
            <a:ext cx="1923414" cy="2308733"/>
            <a:chOff x="6388608" y="2229611"/>
            <a:chExt cx="1923414" cy="2308733"/>
          </a:xfrm>
        </p:grpSpPr>
        <p:sp>
          <p:nvSpPr>
            <p:cNvPr id="39" name="object 31">
              <a:extLst>
                <a:ext uri="{FF2B5EF4-FFF2-40B4-BE49-F238E27FC236}">
                  <a16:creationId xmlns:a16="http://schemas.microsoft.com/office/drawing/2014/main" id="{7F75D4DD-1F1B-47EC-0889-8C7A89B9E00E}"/>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32">
              <a:extLst>
                <a:ext uri="{FF2B5EF4-FFF2-40B4-BE49-F238E27FC236}">
                  <a16:creationId xmlns:a16="http://schemas.microsoft.com/office/drawing/2014/main" id="{34AEADA2-F5F3-E510-DFC0-95B463BE95E5}"/>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33">
              <a:extLst>
                <a:ext uri="{FF2B5EF4-FFF2-40B4-BE49-F238E27FC236}">
                  <a16:creationId xmlns:a16="http://schemas.microsoft.com/office/drawing/2014/main" id="{905616FE-585C-F4AF-C3E0-51F0349F8D7E}"/>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9" name="object 34">
            <a:extLst>
              <a:ext uri="{FF2B5EF4-FFF2-40B4-BE49-F238E27FC236}">
                <a16:creationId xmlns:a16="http://schemas.microsoft.com/office/drawing/2014/main" id="{F00D24A9-777F-CD6C-7D2A-5DF006D7E78C}"/>
              </a:ext>
            </a:extLst>
          </p:cNvPr>
          <p:cNvSpPr txBox="1"/>
          <p:nvPr/>
        </p:nvSpPr>
        <p:spPr>
          <a:xfrm>
            <a:off x="7165692" y="3090038"/>
            <a:ext cx="159385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20" name="object 35">
            <a:extLst>
              <a:ext uri="{FF2B5EF4-FFF2-40B4-BE49-F238E27FC236}">
                <a16:creationId xmlns:a16="http://schemas.microsoft.com/office/drawing/2014/main" id="{13277FA9-5C40-214E-A6FB-155F806DA4FF}"/>
              </a:ext>
            </a:extLst>
          </p:cNvPr>
          <p:cNvSpPr txBox="1"/>
          <p:nvPr/>
        </p:nvSpPr>
        <p:spPr>
          <a:xfrm>
            <a:off x="7222080" y="3325622"/>
            <a:ext cx="1483995"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21" name="object 36">
            <a:extLst>
              <a:ext uri="{FF2B5EF4-FFF2-40B4-BE49-F238E27FC236}">
                <a16:creationId xmlns:a16="http://schemas.microsoft.com/office/drawing/2014/main" id="{ED878B22-898E-4E82-60DE-9201D68D2D0C}"/>
              </a:ext>
            </a:extLst>
          </p:cNvPr>
          <p:cNvSpPr txBox="1"/>
          <p:nvPr/>
        </p:nvSpPr>
        <p:spPr>
          <a:xfrm>
            <a:off x="7155025" y="3564002"/>
            <a:ext cx="160274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22" name="object 37">
            <a:extLst>
              <a:ext uri="{FF2B5EF4-FFF2-40B4-BE49-F238E27FC236}">
                <a16:creationId xmlns:a16="http://schemas.microsoft.com/office/drawing/2014/main" id="{439FA9F1-92B7-3898-6D6F-F7BCD23CDCA9}"/>
              </a:ext>
            </a:extLst>
          </p:cNvPr>
          <p:cNvSpPr txBox="1"/>
          <p:nvPr/>
        </p:nvSpPr>
        <p:spPr>
          <a:xfrm>
            <a:off x="7414358" y="3800221"/>
            <a:ext cx="1100455"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23" name="object 38">
            <a:extLst>
              <a:ext uri="{FF2B5EF4-FFF2-40B4-BE49-F238E27FC236}">
                <a16:creationId xmlns:a16="http://schemas.microsoft.com/office/drawing/2014/main" id="{A506112E-6EE2-EE42-BA3E-0D8528BF30FB}"/>
              </a:ext>
            </a:extLst>
          </p:cNvPr>
          <p:cNvGrpSpPr/>
          <p:nvPr/>
        </p:nvGrpSpPr>
        <p:grpSpPr>
          <a:xfrm>
            <a:off x="7007705" y="1606169"/>
            <a:ext cx="2942971" cy="1153795"/>
            <a:chOff x="6388608" y="1941575"/>
            <a:chExt cx="2942971" cy="1153795"/>
          </a:xfrm>
        </p:grpSpPr>
        <p:sp>
          <p:nvSpPr>
            <p:cNvPr id="36" name="object 39">
              <a:extLst>
                <a:ext uri="{FF2B5EF4-FFF2-40B4-BE49-F238E27FC236}">
                  <a16:creationId xmlns:a16="http://schemas.microsoft.com/office/drawing/2014/main" id="{2C3701CE-499A-2762-C21D-BC6F9F45DCD3}"/>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40">
              <a:extLst>
                <a:ext uri="{FF2B5EF4-FFF2-40B4-BE49-F238E27FC236}">
                  <a16:creationId xmlns:a16="http://schemas.microsoft.com/office/drawing/2014/main" id="{F61C9CF0-AA4D-81B1-D55E-9C8462D8DFDE}"/>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41">
              <a:extLst>
                <a:ext uri="{FF2B5EF4-FFF2-40B4-BE49-F238E27FC236}">
                  <a16:creationId xmlns:a16="http://schemas.microsoft.com/office/drawing/2014/main" id="{7D3CB07E-1CFC-53A4-3318-6115E556C09B}"/>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4" name="object 42">
            <a:extLst>
              <a:ext uri="{FF2B5EF4-FFF2-40B4-BE49-F238E27FC236}">
                <a16:creationId xmlns:a16="http://schemas.microsoft.com/office/drawing/2014/main" id="{A3E5DF1E-381F-8F87-07E5-261F3F78C60F}"/>
              </a:ext>
            </a:extLst>
          </p:cNvPr>
          <p:cNvSpPr txBox="1"/>
          <p:nvPr/>
        </p:nvSpPr>
        <p:spPr>
          <a:xfrm>
            <a:off x="7233003" y="1884554"/>
            <a:ext cx="145542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25" name="object 43">
            <a:extLst>
              <a:ext uri="{FF2B5EF4-FFF2-40B4-BE49-F238E27FC236}">
                <a16:creationId xmlns:a16="http://schemas.microsoft.com/office/drawing/2014/main" id="{82A48077-0A01-5A13-BB46-DE1829E20FB3}"/>
              </a:ext>
            </a:extLst>
          </p:cNvPr>
          <p:cNvSpPr txBox="1"/>
          <p:nvPr/>
        </p:nvSpPr>
        <p:spPr>
          <a:xfrm>
            <a:off x="7425027" y="2120774"/>
            <a:ext cx="107188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26" name="object 44">
            <a:extLst>
              <a:ext uri="{FF2B5EF4-FFF2-40B4-BE49-F238E27FC236}">
                <a16:creationId xmlns:a16="http://schemas.microsoft.com/office/drawing/2014/main" id="{1E220707-0DCE-03D2-089D-2B09DBCBFE78}"/>
              </a:ext>
            </a:extLst>
          </p:cNvPr>
          <p:cNvGrpSpPr/>
          <p:nvPr/>
        </p:nvGrpSpPr>
        <p:grpSpPr>
          <a:xfrm>
            <a:off x="9564976" y="1606169"/>
            <a:ext cx="1923414" cy="1720596"/>
            <a:chOff x="8945879" y="1941575"/>
            <a:chExt cx="1923414" cy="1720596"/>
          </a:xfrm>
        </p:grpSpPr>
        <p:sp>
          <p:nvSpPr>
            <p:cNvPr id="33" name="object 45">
              <a:extLst>
                <a:ext uri="{FF2B5EF4-FFF2-40B4-BE49-F238E27FC236}">
                  <a16:creationId xmlns:a16="http://schemas.microsoft.com/office/drawing/2014/main" id="{A7BD2040-376A-D4A7-6054-6705E31C3B02}"/>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46">
              <a:extLst>
                <a:ext uri="{FF2B5EF4-FFF2-40B4-BE49-F238E27FC236}">
                  <a16:creationId xmlns:a16="http://schemas.microsoft.com/office/drawing/2014/main" id="{3AF41785-EFFF-E697-4707-7DAF599288D7}"/>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47">
              <a:extLst>
                <a:ext uri="{FF2B5EF4-FFF2-40B4-BE49-F238E27FC236}">
                  <a16:creationId xmlns:a16="http://schemas.microsoft.com/office/drawing/2014/main" id="{650BD74C-8138-8695-EE74-0F2BD9434E2C}"/>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7" name="object 48">
            <a:extLst>
              <a:ext uri="{FF2B5EF4-FFF2-40B4-BE49-F238E27FC236}">
                <a16:creationId xmlns:a16="http://schemas.microsoft.com/office/drawing/2014/main" id="{032451B3-7C64-DBDE-72EE-0A2DE6D23344}"/>
              </a:ext>
            </a:extLst>
          </p:cNvPr>
          <p:cNvSpPr txBox="1"/>
          <p:nvPr/>
        </p:nvSpPr>
        <p:spPr>
          <a:xfrm>
            <a:off x="9759794" y="1884554"/>
            <a:ext cx="1519555"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28" name="object 49">
            <a:extLst>
              <a:ext uri="{FF2B5EF4-FFF2-40B4-BE49-F238E27FC236}">
                <a16:creationId xmlns:a16="http://schemas.microsoft.com/office/drawing/2014/main" id="{004A71A7-C141-5A25-6BE1-867A4832093F}"/>
              </a:ext>
            </a:extLst>
          </p:cNvPr>
          <p:cNvSpPr txBox="1"/>
          <p:nvPr/>
        </p:nvSpPr>
        <p:spPr>
          <a:xfrm>
            <a:off x="9918290" y="2120774"/>
            <a:ext cx="120269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29" name="object 50">
            <a:extLst>
              <a:ext uri="{FF2B5EF4-FFF2-40B4-BE49-F238E27FC236}">
                <a16:creationId xmlns:a16="http://schemas.microsoft.com/office/drawing/2014/main" id="{4F38CCBF-39A8-865C-1535-04CD8224FA15}"/>
              </a:ext>
            </a:extLst>
          </p:cNvPr>
          <p:cNvGrpSpPr/>
          <p:nvPr/>
        </p:nvGrpSpPr>
        <p:grpSpPr>
          <a:xfrm>
            <a:off x="9564976" y="3047873"/>
            <a:ext cx="1923414" cy="1155065"/>
            <a:chOff x="8945879" y="3383279"/>
            <a:chExt cx="1923414" cy="1155065"/>
          </a:xfrm>
        </p:grpSpPr>
        <p:sp>
          <p:nvSpPr>
            <p:cNvPr id="31" name="object 51">
              <a:extLst>
                <a:ext uri="{FF2B5EF4-FFF2-40B4-BE49-F238E27FC236}">
                  <a16:creationId xmlns:a16="http://schemas.microsoft.com/office/drawing/2014/main" id="{7A17F1BE-9CDD-CA5C-A809-46E43E9D64FA}"/>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52">
              <a:extLst>
                <a:ext uri="{FF2B5EF4-FFF2-40B4-BE49-F238E27FC236}">
                  <a16:creationId xmlns:a16="http://schemas.microsoft.com/office/drawing/2014/main" id="{8C3B89F4-B043-2534-BEB6-D84EC65B3395}"/>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0" name="object 53">
            <a:extLst>
              <a:ext uri="{FF2B5EF4-FFF2-40B4-BE49-F238E27FC236}">
                <a16:creationId xmlns:a16="http://schemas.microsoft.com/office/drawing/2014/main" id="{AC5C8649-F9A4-F495-ECD0-A58AD5FD099D}"/>
              </a:ext>
            </a:extLst>
          </p:cNvPr>
          <p:cNvSpPr txBox="1"/>
          <p:nvPr/>
        </p:nvSpPr>
        <p:spPr>
          <a:xfrm>
            <a:off x="9674451" y="3321051"/>
            <a:ext cx="1709420" cy="539750"/>
          </a:xfrm>
          <a:prstGeom prst="rect">
            <a:avLst/>
          </a:prstGeom>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55" name="TextBox 54">
            <a:extLst>
              <a:ext uri="{FF2B5EF4-FFF2-40B4-BE49-F238E27FC236}">
                <a16:creationId xmlns:a16="http://schemas.microsoft.com/office/drawing/2014/main" id="{66325806-AE04-5A2F-6F5C-4CDE521C4BDB}"/>
              </a:ext>
            </a:extLst>
          </p:cNvPr>
          <p:cNvSpPr txBox="1"/>
          <p:nvPr/>
        </p:nvSpPr>
        <p:spPr>
          <a:xfrm>
            <a:off x="918468" y="5235847"/>
            <a:ext cx="2862771" cy="923330"/>
          </a:xfrm>
          <a:prstGeom prst="rect">
            <a:avLst/>
          </a:prstGeom>
          <a:noFill/>
        </p:spPr>
        <p:txBody>
          <a:bodyPr wrap="square">
            <a:spAutoFit/>
          </a:bodyPr>
          <a:lstStyle/>
          <a:p>
            <a:r>
              <a:rPr lang="en-US" dirty="0"/>
              <a:t>https://github.com/PriyaSKulkarni/Data_Science_Capstone</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646047" y="5140381"/>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6281" y="1436688"/>
            <a:ext cx="5963918" cy="3354704"/>
          </a:xfrm>
          <a:prstGeom prst="rect">
            <a:avLst/>
          </a:prstGeom>
        </p:spPr>
      </p:pic>
      <p:sp>
        <p:nvSpPr>
          <p:cNvPr id="9" name="TextBox 8">
            <a:extLst>
              <a:ext uri="{FF2B5EF4-FFF2-40B4-BE49-F238E27FC236}">
                <a16:creationId xmlns:a16="http://schemas.microsoft.com/office/drawing/2014/main" id="{59C8BC3F-F9B9-9FC4-1C5B-4043ECFDE81A}"/>
              </a:ext>
            </a:extLst>
          </p:cNvPr>
          <p:cNvSpPr txBox="1"/>
          <p:nvPr/>
        </p:nvSpPr>
        <p:spPr>
          <a:xfrm>
            <a:off x="1513840" y="5114257"/>
            <a:ext cx="9103360" cy="923330"/>
          </a:xfrm>
          <a:prstGeom prst="rect">
            <a:avLst/>
          </a:prstGeom>
          <a:noFill/>
        </p:spPr>
        <p:txBody>
          <a:bodyPr wrap="square">
            <a:spAutoFit/>
          </a:bodyPr>
          <a:lstStyle/>
          <a:p>
            <a:r>
              <a:rPr lang="en-US" dirty="0"/>
              <a:t>This is a preview of the </a:t>
            </a:r>
            <a:r>
              <a:rPr lang="en-US" dirty="0" err="1"/>
              <a:t>Plotly</a:t>
            </a:r>
            <a:r>
              <a:rPr lang="en-US" dirty="0"/>
              <a:t> dashboard. The following sides will show the results of EDA with  visualization, EDA with SQL, Interactive Map with Folium, and finally the results of our model with  about 83% accuracy.</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7604D91A-3CDA-B57F-D7C1-58A6E90844EB}"/>
              </a:ext>
            </a:extLst>
          </p:cNvPr>
          <p:cNvSpPr/>
          <p:nvPr/>
        </p:nvSpPr>
        <p:spPr>
          <a:xfrm>
            <a:off x="-22469" y="1559560"/>
            <a:ext cx="12100560" cy="237744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8">
            <a:extLst>
              <a:ext uri="{FF2B5EF4-FFF2-40B4-BE49-F238E27FC236}">
                <a16:creationId xmlns:a16="http://schemas.microsoft.com/office/drawing/2014/main" id="{2832CDAB-C9B2-5F43-3155-DD248668FD79}"/>
              </a:ext>
            </a:extLst>
          </p:cNvPr>
          <p:cNvSpPr txBox="1"/>
          <p:nvPr/>
        </p:nvSpPr>
        <p:spPr>
          <a:xfrm>
            <a:off x="523240" y="3937000"/>
            <a:ext cx="9281160" cy="369332"/>
          </a:xfrm>
          <a:prstGeom prst="rect">
            <a:avLst/>
          </a:prstGeom>
          <a:noFill/>
        </p:spPr>
        <p:txBody>
          <a:bodyPr wrap="square">
            <a:spAutoFit/>
          </a:bodyPr>
          <a:lstStyle/>
          <a:p>
            <a:r>
              <a:rPr lang="en-US" dirty="0"/>
              <a:t>Green indicates successful launch; Purple indicates unsuccessful launch.</a:t>
            </a:r>
          </a:p>
        </p:txBody>
      </p:sp>
      <p:sp>
        <p:nvSpPr>
          <p:cNvPr id="13" name="TextBox 12">
            <a:extLst>
              <a:ext uri="{FF2B5EF4-FFF2-40B4-BE49-F238E27FC236}">
                <a16:creationId xmlns:a16="http://schemas.microsoft.com/office/drawing/2014/main" id="{E3475055-CEBD-C083-6BE8-B9BCBA14E0A1}"/>
              </a:ext>
            </a:extLst>
          </p:cNvPr>
          <p:cNvSpPr txBox="1"/>
          <p:nvPr/>
        </p:nvSpPr>
        <p:spPr>
          <a:xfrm>
            <a:off x="523240" y="4381122"/>
            <a:ext cx="11140440" cy="923330"/>
          </a:xfrm>
          <a:prstGeom prst="rect">
            <a:avLst/>
          </a:prstGeom>
          <a:noFill/>
        </p:spPr>
        <p:txBody>
          <a:bodyPr wrap="square">
            <a:spAutoFit/>
          </a:bodyPr>
          <a:lstStyle/>
          <a:p>
            <a:r>
              <a:rPr lang="en-US" dirty="0"/>
              <a:t>Graphic suggests an increase in success rate over time (indicated in Flight Number).  Likely a big breakthrough around flight 20 which significantly increased success rate.  CCAFS appears to be the main launch site as it has the most volume.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44096825-634B-6D54-C3F5-57506B23BBBD}"/>
              </a:ext>
            </a:extLst>
          </p:cNvPr>
          <p:cNvSpPr/>
          <p:nvPr/>
        </p:nvSpPr>
        <p:spPr>
          <a:xfrm>
            <a:off x="343291" y="1478280"/>
            <a:ext cx="12100560" cy="237743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8">
            <a:extLst>
              <a:ext uri="{FF2B5EF4-FFF2-40B4-BE49-F238E27FC236}">
                <a16:creationId xmlns:a16="http://schemas.microsoft.com/office/drawing/2014/main" id="{48CE5B29-5280-524C-23B6-A7D2D7F0A12C}"/>
              </a:ext>
            </a:extLst>
          </p:cNvPr>
          <p:cNvSpPr txBox="1"/>
          <p:nvPr/>
        </p:nvSpPr>
        <p:spPr>
          <a:xfrm>
            <a:off x="662940" y="3923134"/>
            <a:ext cx="8470900" cy="369332"/>
          </a:xfrm>
          <a:prstGeom prst="rect">
            <a:avLst/>
          </a:prstGeom>
          <a:noFill/>
        </p:spPr>
        <p:txBody>
          <a:bodyPr wrap="square">
            <a:spAutoFit/>
          </a:bodyPr>
          <a:lstStyle/>
          <a:p>
            <a:r>
              <a:rPr lang="en-US" dirty="0"/>
              <a:t>Green indicates successful launch; Purple indicates unsuccessful launch</a:t>
            </a:r>
          </a:p>
        </p:txBody>
      </p:sp>
      <p:sp>
        <p:nvSpPr>
          <p:cNvPr id="13" name="TextBox 12">
            <a:extLst>
              <a:ext uri="{FF2B5EF4-FFF2-40B4-BE49-F238E27FC236}">
                <a16:creationId xmlns:a16="http://schemas.microsoft.com/office/drawing/2014/main" id="{609BD9C6-4B89-54DB-20B1-5EB3E6455711}"/>
              </a:ext>
            </a:extLst>
          </p:cNvPr>
          <p:cNvSpPr txBox="1"/>
          <p:nvPr/>
        </p:nvSpPr>
        <p:spPr>
          <a:xfrm>
            <a:off x="770010" y="4512688"/>
            <a:ext cx="10995270" cy="646331"/>
          </a:xfrm>
          <a:prstGeom prst="rect">
            <a:avLst/>
          </a:prstGeom>
          <a:noFill/>
        </p:spPr>
        <p:txBody>
          <a:bodyPr wrap="square">
            <a:spAutoFit/>
          </a:bodyPr>
          <a:lstStyle/>
          <a:p>
            <a:r>
              <a:rPr lang="en-US" dirty="0"/>
              <a:t>Payload mass appears to fall mostly between 0-6000 kg.  Different launch sites also seem to use different payload mass.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9914774F-B367-23B6-BB22-2B92BB02CA04}"/>
              </a:ext>
            </a:extLst>
          </p:cNvPr>
          <p:cNvSpPr/>
          <p:nvPr/>
        </p:nvSpPr>
        <p:spPr>
          <a:xfrm>
            <a:off x="3071401" y="1295703"/>
            <a:ext cx="5430011" cy="351434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Box 10">
            <a:extLst>
              <a:ext uri="{FF2B5EF4-FFF2-40B4-BE49-F238E27FC236}">
                <a16:creationId xmlns:a16="http://schemas.microsoft.com/office/drawing/2014/main" id="{0D047D6B-D0C8-43DD-1A99-619D70F2851A}"/>
              </a:ext>
            </a:extLst>
          </p:cNvPr>
          <p:cNvSpPr txBox="1"/>
          <p:nvPr/>
        </p:nvSpPr>
        <p:spPr>
          <a:xfrm>
            <a:off x="934720" y="4860278"/>
            <a:ext cx="6096000" cy="1477328"/>
          </a:xfrm>
          <a:prstGeom prst="rect">
            <a:avLst/>
          </a:prstGeom>
          <a:noFill/>
        </p:spPr>
        <p:txBody>
          <a:bodyPr wrap="square">
            <a:spAutoFit/>
          </a:bodyPr>
          <a:lstStyle/>
          <a:p>
            <a:r>
              <a:rPr lang="en-US" dirty="0"/>
              <a:t>ES-L1 (1), GEO (1), HEO (1) have 100% success rate (sample sizes in parenthesis)  SSO (5) has 100% success rate</a:t>
            </a:r>
          </a:p>
          <a:p>
            <a:r>
              <a:rPr lang="en-US" dirty="0"/>
              <a:t>VLEO (14) has decent success rate and attempts</a:t>
            </a:r>
          </a:p>
          <a:p>
            <a:r>
              <a:rPr lang="en-US" dirty="0"/>
              <a:t>SO (1) has 0% success rate</a:t>
            </a:r>
          </a:p>
          <a:p>
            <a:r>
              <a:rPr lang="en-US" dirty="0"/>
              <a:t>GTO (27) has the around 50% success rate but largest sample</a:t>
            </a:r>
          </a:p>
        </p:txBody>
      </p:sp>
      <p:sp>
        <p:nvSpPr>
          <p:cNvPr id="15" name="TextBox 14">
            <a:extLst>
              <a:ext uri="{FF2B5EF4-FFF2-40B4-BE49-F238E27FC236}">
                <a16:creationId xmlns:a16="http://schemas.microsoft.com/office/drawing/2014/main" id="{465E0201-3671-C1B3-EE7B-E10AF73836CA}"/>
              </a:ext>
            </a:extLst>
          </p:cNvPr>
          <p:cNvSpPr txBox="1"/>
          <p:nvPr/>
        </p:nvSpPr>
        <p:spPr>
          <a:xfrm>
            <a:off x="7813040" y="4694885"/>
            <a:ext cx="6096000" cy="646331"/>
          </a:xfrm>
          <a:prstGeom prst="rect">
            <a:avLst/>
          </a:prstGeom>
          <a:noFill/>
        </p:spPr>
        <p:txBody>
          <a:bodyPr wrap="square">
            <a:spAutoFit/>
          </a:bodyPr>
          <a:lstStyle/>
          <a:p>
            <a:r>
              <a:rPr lang="en-US" dirty="0"/>
              <a:t>Success Rate Scale with  0 as 0%</a:t>
            </a:r>
          </a:p>
          <a:p>
            <a:r>
              <a:rPr lang="en-US" dirty="0"/>
              <a:t>0.6 as 60%  1 as 100%</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EF83C5F1-5250-2B4C-3414-7941A206B042}"/>
              </a:ext>
            </a:extLst>
          </p:cNvPr>
          <p:cNvSpPr/>
          <p:nvPr/>
        </p:nvSpPr>
        <p:spPr>
          <a:xfrm>
            <a:off x="48768" y="1637475"/>
            <a:ext cx="12094464"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8">
            <a:extLst>
              <a:ext uri="{FF2B5EF4-FFF2-40B4-BE49-F238E27FC236}">
                <a16:creationId xmlns:a16="http://schemas.microsoft.com/office/drawing/2014/main" id="{BDD5ED29-CF12-4B7D-32BF-2365E4423619}"/>
              </a:ext>
            </a:extLst>
          </p:cNvPr>
          <p:cNvSpPr txBox="1"/>
          <p:nvPr/>
        </p:nvSpPr>
        <p:spPr>
          <a:xfrm>
            <a:off x="939800" y="4263575"/>
            <a:ext cx="5862320" cy="26924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9" name="object 6">
            <a:extLst>
              <a:ext uri="{FF2B5EF4-FFF2-40B4-BE49-F238E27FC236}">
                <a16:creationId xmlns:a16="http://schemas.microsoft.com/office/drawing/2014/main" id="{275F17EB-6C92-7EEB-66A2-D1CFFA31768A}"/>
              </a:ext>
            </a:extLst>
          </p:cNvPr>
          <p:cNvSpPr txBox="1"/>
          <p:nvPr/>
        </p:nvSpPr>
        <p:spPr>
          <a:xfrm>
            <a:off x="939800" y="4594600"/>
            <a:ext cx="8640445" cy="1488997"/>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3951604">
              <a:lnSpc>
                <a:spcPct val="121200"/>
              </a:lnSpc>
              <a:spcBef>
                <a:spcPts val="100"/>
              </a:spcBef>
            </a:pPr>
            <a:r>
              <a:rPr sz="1600" spc="-15" dirty="0">
                <a:latin typeface="Abadi" panose="020B0604020104020204" pitchFamily="34" charset="0"/>
                <a:cs typeface="Carlito"/>
              </a:rPr>
              <a:t>Launch Orbit </a:t>
            </a:r>
            <a:r>
              <a:rPr sz="1600" spc="-25" dirty="0">
                <a:latin typeface="Abadi" panose="020B0604020104020204" pitchFamily="34" charset="0"/>
                <a:cs typeface="Carlito"/>
              </a:rPr>
              <a:t>preferences </a:t>
            </a:r>
            <a:r>
              <a:rPr sz="1600" spc="-5" dirty="0">
                <a:latin typeface="Abadi" panose="020B0604020104020204" pitchFamily="34" charset="0"/>
                <a:cs typeface="Carlito"/>
              </a:rPr>
              <a:t>changed </a:t>
            </a:r>
            <a:r>
              <a:rPr sz="1600" spc="-20" dirty="0">
                <a:latin typeface="Abadi" panose="020B0604020104020204" pitchFamily="34" charset="0"/>
                <a:cs typeface="Carlito"/>
              </a:rPr>
              <a:t>over </a:t>
            </a:r>
            <a:r>
              <a:rPr sz="1600" spc="-10" dirty="0">
                <a:latin typeface="Abadi" panose="020B0604020104020204" pitchFamily="34" charset="0"/>
                <a:cs typeface="Carlito"/>
              </a:rPr>
              <a:t>Flight </a:t>
            </a:r>
            <a:r>
              <a:rPr sz="1600" spc="-50" dirty="0">
                <a:latin typeface="Abadi" panose="020B0604020104020204" pitchFamily="34" charset="0"/>
                <a:cs typeface="Carlito"/>
              </a:rPr>
              <a:t>Number.  </a:t>
            </a:r>
            <a:r>
              <a:rPr sz="1600" spc="-15" dirty="0">
                <a:latin typeface="Abadi" panose="020B0604020104020204" pitchFamily="34" charset="0"/>
                <a:cs typeface="Carlito"/>
              </a:rPr>
              <a:t>Launch </a:t>
            </a:r>
            <a:r>
              <a:rPr sz="1600" spc="-25" dirty="0">
                <a:latin typeface="Abadi" panose="020B0604020104020204" pitchFamily="34" charset="0"/>
                <a:cs typeface="Carlito"/>
              </a:rPr>
              <a:t>Outcome </a:t>
            </a:r>
            <a:r>
              <a:rPr sz="1600" spc="-15" dirty="0">
                <a:latin typeface="Abadi" panose="020B0604020104020204" pitchFamily="34" charset="0"/>
                <a:cs typeface="Carlito"/>
              </a:rPr>
              <a:t>seems to </a:t>
            </a:r>
            <a:r>
              <a:rPr sz="1600" spc="-25" dirty="0">
                <a:latin typeface="Abadi" panose="020B0604020104020204" pitchFamily="34" charset="0"/>
                <a:cs typeface="Carlito"/>
              </a:rPr>
              <a:t>correlate </a:t>
            </a:r>
            <a:r>
              <a:rPr sz="1600" spc="-5" dirty="0">
                <a:latin typeface="Abadi" panose="020B0604020104020204" pitchFamily="34" charset="0"/>
                <a:cs typeface="Carlito"/>
              </a:rPr>
              <a:t>with this</a:t>
            </a:r>
            <a:r>
              <a:rPr sz="1600" spc="120" dirty="0">
                <a:latin typeface="Abadi" panose="020B0604020104020204" pitchFamily="34" charset="0"/>
                <a:cs typeface="Carlito"/>
              </a:rPr>
              <a:t> </a:t>
            </a:r>
            <a:r>
              <a:rPr sz="1600" spc="-25" dirty="0">
                <a:latin typeface="Abadi" panose="020B0604020104020204" pitchFamily="34" charset="0"/>
                <a:cs typeface="Carlito"/>
              </a:rPr>
              <a:t>preference.</a:t>
            </a:r>
            <a:endParaRPr sz="1600" dirty="0">
              <a:latin typeface="Abadi" panose="020B0604020104020204" pitchFamily="34" charset="0"/>
              <a:cs typeface="Carlito"/>
            </a:endParaRPr>
          </a:p>
          <a:p>
            <a:pPr marL="12700" marR="5080">
              <a:lnSpc>
                <a:spcPts val="2330"/>
              </a:lnSpc>
              <a:spcBef>
                <a:spcPts val="135"/>
              </a:spcBef>
            </a:pPr>
            <a:r>
              <a:rPr sz="1600" spc="-15" dirty="0">
                <a:latin typeface="Abadi" panose="020B0604020104020204" pitchFamily="34" charset="0"/>
                <a:cs typeface="Carlito"/>
              </a:rPr>
              <a:t>SpaceX </a:t>
            </a:r>
            <a:r>
              <a:rPr sz="1600" spc="-20" dirty="0">
                <a:latin typeface="Abadi" panose="020B0604020104020204" pitchFamily="34" charset="0"/>
                <a:cs typeface="Carlito"/>
              </a:rPr>
              <a:t>started </a:t>
            </a:r>
            <a:r>
              <a:rPr sz="1600" spc="-5" dirty="0">
                <a:latin typeface="Abadi" panose="020B0604020104020204" pitchFamily="34" charset="0"/>
                <a:cs typeface="Carlito"/>
              </a:rPr>
              <a:t>with </a:t>
            </a:r>
            <a:r>
              <a:rPr sz="1600" spc="-25" dirty="0">
                <a:latin typeface="Abadi" panose="020B0604020104020204" pitchFamily="34" charset="0"/>
                <a:cs typeface="Carlito"/>
              </a:rPr>
              <a:t>LEO </a:t>
            </a:r>
            <a:r>
              <a:rPr sz="1600" spc="-5" dirty="0">
                <a:latin typeface="Abadi" panose="020B0604020104020204" pitchFamily="34" charset="0"/>
                <a:cs typeface="Carlito"/>
              </a:rPr>
              <a:t>orbits which </a:t>
            </a:r>
            <a:r>
              <a:rPr sz="1600" spc="-20" dirty="0">
                <a:latin typeface="Abadi" panose="020B0604020104020204" pitchFamily="34" charset="0"/>
                <a:cs typeface="Carlito"/>
              </a:rPr>
              <a:t>saw </a:t>
            </a:r>
            <a:r>
              <a:rPr sz="1600" spc="-25" dirty="0">
                <a:latin typeface="Abadi" panose="020B0604020104020204" pitchFamily="34" charset="0"/>
                <a:cs typeface="Carlito"/>
              </a:rPr>
              <a:t>moderate </a:t>
            </a:r>
            <a:r>
              <a:rPr sz="1600" spc="-15" dirty="0">
                <a:latin typeface="Abadi" panose="020B0604020104020204" pitchFamily="34" charset="0"/>
                <a:cs typeface="Carlito"/>
              </a:rPr>
              <a:t>success </a:t>
            </a:r>
            <a:r>
              <a:rPr sz="1600" spc="-25" dirty="0">
                <a:latin typeface="Abadi" panose="020B0604020104020204" pitchFamily="34" charset="0"/>
                <a:cs typeface="Carlito"/>
              </a:rPr>
              <a:t>LEO </a:t>
            </a:r>
            <a:r>
              <a:rPr sz="1600" spc="-5" dirty="0">
                <a:latin typeface="Abadi" panose="020B0604020104020204" pitchFamily="34" charset="0"/>
                <a:cs typeface="Carlito"/>
              </a:rPr>
              <a:t>and </a:t>
            </a:r>
            <a:r>
              <a:rPr sz="1600" spc="-25" dirty="0">
                <a:latin typeface="Abadi" panose="020B0604020104020204" pitchFamily="34" charset="0"/>
                <a:cs typeface="Carlito"/>
              </a:rPr>
              <a:t>returned </a:t>
            </a:r>
            <a:r>
              <a:rPr sz="1600" spc="-15" dirty="0">
                <a:latin typeface="Abadi" panose="020B0604020104020204" pitchFamily="34" charset="0"/>
                <a:cs typeface="Carlito"/>
              </a:rPr>
              <a:t>to </a:t>
            </a:r>
            <a:r>
              <a:rPr sz="1600" spc="-25" dirty="0">
                <a:latin typeface="Abadi" panose="020B0604020104020204" pitchFamily="34" charset="0"/>
                <a:cs typeface="Carlito"/>
              </a:rPr>
              <a:t>VLEO </a:t>
            </a:r>
            <a:r>
              <a:rPr sz="1600" dirty="0">
                <a:latin typeface="Abadi" panose="020B0604020104020204" pitchFamily="34" charset="0"/>
                <a:cs typeface="Carlito"/>
              </a:rPr>
              <a:t>in </a:t>
            </a:r>
            <a:r>
              <a:rPr sz="1600" spc="-25" dirty="0">
                <a:latin typeface="Abadi" panose="020B0604020104020204" pitchFamily="34" charset="0"/>
                <a:cs typeface="Carlito"/>
              </a:rPr>
              <a:t>recent </a:t>
            </a:r>
            <a:r>
              <a:rPr sz="1600" spc="-5" dirty="0">
                <a:latin typeface="Abadi" panose="020B0604020104020204" pitchFamily="34" charset="0"/>
                <a:cs typeface="Carlito"/>
              </a:rPr>
              <a:t>launches  </a:t>
            </a:r>
            <a:r>
              <a:rPr sz="1600" spc="-15" dirty="0">
                <a:latin typeface="Abadi" panose="020B0604020104020204" pitchFamily="34" charset="0"/>
                <a:cs typeface="Carlito"/>
              </a:rPr>
              <a:t>SpaceX </a:t>
            </a:r>
            <a:r>
              <a:rPr sz="1600" spc="-20" dirty="0">
                <a:latin typeface="Abadi" panose="020B0604020104020204" pitchFamily="34" charset="0"/>
                <a:cs typeface="Carlito"/>
              </a:rPr>
              <a:t>appears </a:t>
            </a:r>
            <a:r>
              <a:rPr sz="1600" spc="-15" dirty="0">
                <a:latin typeface="Abadi" panose="020B0604020104020204" pitchFamily="34" charset="0"/>
                <a:cs typeface="Carlito"/>
              </a:rPr>
              <a:t>to </a:t>
            </a:r>
            <a:r>
              <a:rPr sz="1600" spc="-25" dirty="0">
                <a:latin typeface="Abadi" panose="020B0604020104020204" pitchFamily="34" charset="0"/>
                <a:cs typeface="Carlito"/>
              </a:rPr>
              <a:t>perform better </a:t>
            </a:r>
            <a:r>
              <a:rPr sz="1600" dirty="0">
                <a:latin typeface="Abadi" panose="020B0604020104020204" pitchFamily="34" charset="0"/>
                <a:cs typeface="Carlito"/>
              </a:rPr>
              <a:t>in </a:t>
            </a:r>
            <a:r>
              <a:rPr sz="1600" spc="-20" dirty="0">
                <a:latin typeface="Abadi" panose="020B0604020104020204" pitchFamily="34" charset="0"/>
                <a:cs typeface="Carlito"/>
              </a:rPr>
              <a:t>lower </a:t>
            </a:r>
            <a:r>
              <a:rPr sz="1600" spc="-5" dirty="0">
                <a:latin typeface="Abadi" panose="020B0604020104020204" pitchFamily="34" charset="0"/>
                <a:cs typeface="Carlito"/>
              </a:rPr>
              <a:t>orbits or </a:t>
            </a:r>
            <a:r>
              <a:rPr sz="1600" spc="-20" dirty="0">
                <a:latin typeface="Abadi" panose="020B0604020104020204" pitchFamily="34" charset="0"/>
                <a:cs typeface="Carlito"/>
              </a:rPr>
              <a:t>Sun-synchronous</a:t>
            </a:r>
            <a:r>
              <a:rPr sz="1600" spc="275" dirty="0">
                <a:latin typeface="Abadi" panose="020B0604020104020204" pitchFamily="34" charset="0"/>
                <a:cs typeface="Carlito"/>
              </a:rPr>
              <a:t> </a:t>
            </a:r>
            <a:r>
              <a:rPr sz="1600" spc="-5" dirty="0">
                <a:latin typeface="Abadi" panose="020B0604020104020204" pitchFamily="34" charset="0"/>
                <a:cs typeface="Carlito"/>
              </a:rPr>
              <a:t>orbits</a:t>
            </a:r>
            <a:endParaRPr sz="1600" dirty="0">
              <a:latin typeface="Abadi" panose="020B0604020104020204" pitchFamily="34" charset="0"/>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DB5F6ED8-7A72-B868-5C7A-F040CCD1E3CC}"/>
              </a:ext>
            </a:extLst>
          </p:cNvPr>
          <p:cNvSpPr/>
          <p:nvPr/>
        </p:nvSpPr>
        <p:spPr>
          <a:xfrm>
            <a:off x="-19421" y="1672082"/>
            <a:ext cx="12094464"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8">
            <a:extLst>
              <a:ext uri="{FF2B5EF4-FFF2-40B4-BE49-F238E27FC236}">
                <a16:creationId xmlns:a16="http://schemas.microsoft.com/office/drawing/2014/main" id="{BEA53EB2-9150-3124-98D5-0A6356A28722}"/>
              </a:ext>
            </a:extLst>
          </p:cNvPr>
          <p:cNvSpPr txBox="1"/>
          <p:nvPr/>
        </p:nvSpPr>
        <p:spPr>
          <a:xfrm>
            <a:off x="1742440" y="4229100"/>
            <a:ext cx="5862320" cy="26924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10" name="TextBox 9">
            <a:extLst>
              <a:ext uri="{FF2B5EF4-FFF2-40B4-BE49-F238E27FC236}">
                <a16:creationId xmlns:a16="http://schemas.microsoft.com/office/drawing/2014/main" id="{1D901D35-337A-E6CA-A5CF-E9DC6F766725}"/>
              </a:ext>
            </a:extLst>
          </p:cNvPr>
          <p:cNvSpPr txBox="1"/>
          <p:nvPr/>
        </p:nvSpPr>
        <p:spPr>
          <a:xfrm>
            <a:off x="1498600" y="4957979"/>
            <a:ext cx="9067800" cy="1200329"/>
          </a:xfrm>
          <a:prstGeom prst="rect">
            <a:avLst/>
          </a:prstGeom>
          <a:noFill/>
        </p:spPr>
        <p:txBody>
          <a:bodyPr wrap="square">
            <a:spAutoFit/>
          </a:bodyPr>
          <a:lstStyle/>
          <a:p>
            <a:r>
              <a:rPr lang="en-US" dirty="0"/>
              <a:t>Launch Orbit preferences changed over Flight Number.  Launch Outcome seems to correlate with this preference.</a:t>
            </a:r>
          </a:p>
          <a:p>
            <a:r>
              <a:rPr lang="en-US" dirty="0"/>
              <a:t>SpaceX started with LEO orbits which saw moderate success LEO and returned to VLEO in recent launches  SpaceX appears to perform better in lower orbits or Sun-synchronous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A0E10F1B-6764-57E3-166A-9D29533D9446}"/>
              </a:ext>
            </a:extLst>
          </p:cNvPr>
          <p:cNvSpPr/>
          <p:nvPr/>
        </p:nvSpPr>
        <p:spPr>
          <a:xfrm>
            <a:off x="97536" y="1578102"/>
            <a:ext cx="12094464"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8">
            <a:extLst>
              <a:ext uri="{FF2B5EF4-FFF2-40B4-BE49-F238E27FC236}">
                <a16:creationId xmlns:a16="http://schemas.microsoft.com/office/drawing/2014/main" id="{690DDFF4-C369-B52D-5BBD-C77BE5073E08}"/>
              </a:ext>
            </a:extLst>
          </p:cNvPr>
          <p:cNvSpPr txBox="1"/>
          <p:nvPr/>
        </p:nvSpPr>
        <p:spPr>
          <a:xfrm>
            <a:off x="970280" y="4444421"/>
            <a:ext cx="5862320" cy="26924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
        <p:nvSpPr>
          <p:cNvPr id="10" name="TextBox 9">
            <a:extLst>
              <a:ext uri="{FF2B5EF4-FFF2-40B4-BE49-F238E27FC236}">
                <a16:creationId xmlns:a16="http://schemas.microsoft.com/office/drawing/2014/main" id="{578A2C70-5A00-C4B4-B56D-D9A64E98E018}"/>
              </a:ext>
            </a:extLst>
          </p:cNvPr>
          <p:cNvSpPr txBox="1"/>
          <p:nvPr/>
        </p:nvSpPr>
        <p:spPr>
          <a:xfrm>
            <a:off x="770010" y="5113217"/>
            <a:ext cx="9816709" cy="923330"/>
          </a:xfrm>
          <a:prstGeom prst="rect">
            <a:avLst/>
          </a:prstGeom>
          <a:noFill/>
        </p:spPr>
        <p:txBody>
          <a:bodyPr wrap="square">
            <a:spAutoFit/>
          </a:bodyPr>
          <a:lstStyle/>
          <a:p>
            <a:r>
              <a:rPr lang="en-US" dirty="0"/>
              <a:t>Payload mass seems to correlate with orbit</a:t>
            </a:r>
          </a:p>
          <a:p>
            <a:r>
              <a:rPr lang="en-US" dirty="0"/>
              <a:t>LEO and SSO seem to have relatively low payload mass</a:t>
            </a:r>
          </a:p>
          <a:p>
            <a:r>
              <a:rPr lang="en-US" dirty="0"/>
              <a:t>The other most successful orbit VLEO only has payload mass values in the higher end of the range</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103D6521-9A1F-D58D-37D8-3BBBF1E810D0}"/>
              </a:ext>
            </a:extLst>
          </p:cNvPr>
          <p:cNvSpPr/>
          <p:nvPr/>
        </p:nvSpPr>
        <p:spPr>
          <a:xfrm>
            <a:off x="770011" y="1823974"/>
            <a:ext cx="3220212" cy="276301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TextBox 10">
            <a:extLst>
              <a:ext uri="{FF2B5EF4-FFF2-40B4-BE49-F238E27FC236}">
                <a16:creationId xmlns:a16="http://schemas.microsoft.com/office/drawing/2014/main" id="{2C14E617-D25F-8A87-A9B4-046449F69329}"/>
              </a:ext>
            </a:extLst>
          </p:cNvPr>
          <p:cNvSpPr txBox="1"/>
          <p:nvPr/>
        </p:nvSpPr>
        <p:spPr>
          <a:xfrm>
            <a:off x="4683759" y="1980088"/>
            <a:ext cx="6601851" cy="1477328"/>
          </a:xfrm>
          <a:prstGeom prst="rect">
            <a:avLst/>
          </a:prstGeom>
          <a:noFill/>
        </p:spPr>
        <p:txBody>
          <a:bodyPr wrap="square">
            <a:spAutoFit/>
          </a:bodyPr>
          <a:lstStyle/>
          <a:p>
            <a:r>
              <a:rPr lang="en-US" dirty="0"/>
              <a:t>Query unique launch site names from database.</a:t>
            </a:r>
          </a:p>
          <a:p>
            <a:r>
              <a:rPr lang="en-US" dirty="0"/>
              <a:t>CCAFS SLC-40 and CCAFSSLC-40 likely all represent the same</a:t>
            </a:r>
          </a:p>
          <a:p>
            <a:r>
              <a:rPr lang="en-US" dirty="0"/>
              <a:t>launch site with data entry errors.</a:t>
            </a:r>
          </a:p>
          <a:p>
            <a:r>
              <a:rPr lang="en-US" dirty="0"/>
              <a:t>CCAFS LC-40 was the previous name.  Likely only 3 unique </a:t>
            </a:r>
            <a:r>
              <a:rPr lang="en-US" dirty="0" err="1"/>
              <a:t>launch_site</a:t>
            </a:r>
            <a:r>
              <a:rPr lang="en-US" dirty="0"/>
              <a:t> values:  CCAFS SLC-40, KSC LC-39A, VAFB SLC-4E</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11C0860F-B9C3-B523-C3A7-08394A740144}"/>
              </a:ext>
            </a:extLst>
          </p:cNvPr>
          <p:cNvSpPr/>
          <p:nvPr/>
        </p:nvSpPr>
        <p:spPr>
          <a:xfrm>
            <a:off x="770011" y="1763268"/>
            <a:ext cx="10687961" cy="442417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DE9F2266-375B-CD34-5700-916DC722C3E3}"/>
              </a:ext>
            </a:extLst>
          </p:cNvPr>
          <p:cNvSpPr/>
          <p:nvPr/>
        </p:nvSpPr>
        <p:spPr>
          <a:xfrm>
            <a:off x="770010" y="2151888"/>
            <a:ext cx="5687568" cy="255422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8">
            <a:extLst>
              <a:ext uri="{FF2B5EF4-FFF2-40B4-BE49-F238E27FC236}">
                <a16:creationId xmlns:a16="http://schemas.microsoft.com/office/drawing/2014/main" id="{5F71E405-D2DF-17AB-692C-5D4F566A50B0}"/>
              </a:ext>
            </a:extLst>
          </p:cNvPr>
          <p:cNvSpPr txBox="1"/>
          <p:nvPr/>
        </p:nvSpPr>
        <p:spPr>
          <a:xfrm>
            <a:off x="6786880" y="2439352"/>
            <a:ext cx="4746870" cy="1477328"/>
          </a:xfrm>
          <a:prstGeom prst="rect">
            <a:avLst/>
          </a:prstGeom>
          <a:noFill/>
        </p:spPr>
        <p:txBody>
          <a:bodyPr wrap="square">
            <a:spAutoFit/>
          </a:bodyPr>
          <a:lstStyle/>
          <a:p>
            <a:r>
              <a:rPr lang="en-US" dirty="0"/>
              <a:t>This query sums the total payload  mass in kg where NASA was the  customer.</a:t>
            </a:r>
          </a:p>
          <a:p>
            <a:r>
              <a:rPr lang="en-US" dirty="0"/>
              <a:t>CRS stands for Commercial  Resupply Services which indicates  that these payloads were sent to  the International Space Station  (ISS).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endParaRPr lang="en-US" dirty="0">
              <a:solidFill>
                <a:srgbClr val="0B49CB"/>
              </a:solidFill>
              <a:latin typeface="Abadi"/>
            </a:endParaRPr>
          </a:p>
        </p:txBody>
      </p:sp>
      <p:sp>
        <p:nvSpPr>
          <p:cNvPr id="8" name="object 4">
            <a:extLst>
              <a:ext uri="{FF2B5EF4-FFF2-40B4-BE49-F238E27FC236}">
                <a16:creationId xmlns:a16="http://schemas.microsoft.com/office/drawing/2014/main" id="{66579B82-BDBC-022B-D562-B9EB395D68C0}"/>
              </a:ext>
            </a:extLst>
          </p:cNvPr>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lang="en-US" sz="2000" spc="-5" dirty="0">
                <a:solidFill>
                  <a:srgbClr val="404040"/>
                </a:solidFill>
                <a:latin typeface="Carlito"/>
                <a:cs typeface="Carlito"/>
              </a:rPr>
              <a:t>This </a:t>
            </a:r>
            <a:r>
              <a:rPr lang="en-US" sz="2000" dirty="0">
                <a:solidFill>
                  <a:srgbClr val="404040"/>
                </a:solidFill>
                <a:latin typeface="Carlito"/>
                <a:cs typeface="Carlito"/>
              </a:rPr>
              <a:t>query </a:t>
            </a:r>
            <a:r>
              <a:rPr lang="en-US" sz="2000" spc="-5" dirty="0">
                <a:solidFill>
                  <a:srgbClr val="404040"/>
                </a:solidFill>
                <a:latin typeface="Carlito"/>
                <a:cs typeface="Carlito"/>
              </a:rPr>
              <a:t>calculates</a:t>
            </a:r>
            <a:r>
              <a:rPr lang="en-US" sz="2000" spc="-204" dirty="0">
                <a:solidFill>
                  <a:srgbClr val="404040"/>
                </a:solidFill>
                <a:latin typeface="Carlito"/>
                <a:cs typeface="Carlito"/>
              </a:rPr>
              <a:t> </a:t>
            </a:r>
            <a:r>
              <a:rPr lang="en-US" sz="2000" dirty="0">
                <a:solidFill>
                  <a:srgbClr val="404040"/>
                </a:solidFill>
                <a:latin typeface="Carlito"/>
                <a:cs typeface="Carlito"/>
              </a:rPr>
              <a:t>the  </a:t>
            </a:r>
            <a:r>
              <a:rPr lang="en-US" sz="2000" spc="-40" dirty="0">
                <a:solidFill>
                  <a:srgbClr val="404040"/>
                </a:solidFill>
                <a:latin typeface="Carlito"/>
                <a:cs typeface="Carlito"/>
              </a:rPr>
              <a:t>average </a:t>
            </a:r>
            <a:r>
              <a:rPr lang="en-US" sz="2000" spc="-10" dirty="0">
                <a:solidFill>
                  <a:srgbClr val="404040"/>
                </a:solidFill>
                <a:latin typeface="Carlito"/>
                <a:cs typeface="Carlito"/>
              </a:rPr>
              <a:t>payload </a:t>
            </a:r>
            <a:r>
              <a:rPr lang="en-US" sz="2000" spc="-5" dirty="0">
                <a:solidFill>
                  <a:srgbClr val="404040"/>
                </a:solidFill>
                <a:latin typeface="Carlito"/>
                <a:cs typeface="Carlito"/>
              </a:rPr>
              <a:t>mass or  </a:t>
            </a:r>
            <a:r>
              <a:rPr lang="en-US" sz="2000" dirty="0">
                <a:solidFill>
                  <a:srgbClr val="404040"/>
                </a:solidFill>
                <a:latin typeface="Carlito"/>
                <a:cs typeface="Carlito"/>
              </a:rPr>
              <a:t>launches which </a:t>
            </a:r>
            <a:r>
              <a:rPr lang="en-US" sz="2000" spc="-5" dirty="0">
                <a:solidFill>
                  <a:srgbClr val="404040"/>
                </a:solidFill>
                <a:latin typeface="Carlito"/>
                <a:cs typeface="Carlito"/>
              </a:rPr>
              <a:t>used  </a:t>
            </a:r>
            <a:r>
              <a:rPr lang="en-US" sz="2000" spc="-20" dirty="0">
                <a:solidFill>
                  <a:srgbClr val="404040"/>
                </a:solidFill>
                <a:latin typeface="Carlito"/>
                <a:cs typeface="Carlito"/>
              </a:rPr>
              <a:t>booster </a:t>
            </a:r>
            <a:r>
              <a:rPr lang="en-US" sz="2000" spc="-25" dirty="0">
                <a:solidFill>
                  <a:srgbClr val="404040"/>
                </a:solidFill>
                <a:latin typeface="Carlito"/>
                <a:cs typeface="Carlito"/>
              </a:rPr>
              <a:t>version </a:t>
            </a:r>
            <a:r>
              <a:rPr lang="en-US" sz="2000" dirty="0">
                <a:solidFill>
                  <a:srgbClr val="404040"/>
                </a:solidFill>
                <a:latin typeface="Carlito"/>
                <a:cs typeface="Carlito"/>
              </a:rPr>
              <a:t>F9</a:t>
            </a:r>
            <a:r>
              <a:rPr lang="en-US" sz="2000" spc="-35" dirty="0">
                <a:solidFill>
                  <a:srgbClr val="404040"/>
                </a:solidFill>
                <a:latin typeface="Carlito"/>
                <a:cs typeface="Carlito"/>
              </a:rPr>
              <a:t> </a:t>
            </a:r>
            <a:r>
              <a:rPr lang="en-US" sz="2000" dirty="0">
                <a:solidFill>
                  <a:srgbClr val="404040"/>
                </a:solidFill>
                <a:latin typeface="Carlito"/>
                <a:cs typeface="Carlito"/>
              </a:rPr>
              <a:t>v1.1</a:t>
            </a:r>
            <a:endParaRPr lang="en-US" sz="2000" dirty="0">
              <a:latin typeface="Carlito"/>
              <a:cs typeface="Carlito"/>
            </a:endParaRPr>
          </a:p>
          <a:p>
            <a:pPr marL="12700" marR="5080">
              <a:lnSpc>
                <a:spcPct val="91800"/>
              </a:lnSpc>
              <a:spcBef>
                <a:spcPts val="1400"/>
              </a:spcBef>
            </a:pPr>
            <a:r>
              <a:rPr lang="en-US" sz="2000" spc="-40" dirty="0">
                <a:solidFill>
                  <a:srgbClr val="404040"/>
                </a:solidFill>
                <a:latin typeface="Carlito"/>
                <a:cs typeface="Carlito"/>
              </a:rPr>
              <a:t>Average </a:t>
            </a:r>
            <a:r>
              <a:rPr lang="en-US" sz="2000" spc="-10" dirty="0">
                <a:solidFill>
                  <a:srgbClr val="404040"/>
                </a:solidFill>
                <a:latin typeface="Carlito"/>
                <a:cs typeface="Carlito"/>
              </a:rPr>
              <a:t>payload </a:t>
            </a:r>
            <a:r>
              <a:rPr lang="en-US" sz="2000" spc="-5" dirty="0">
                <a:solidFill>
                  <a:srgbClr val="404040"/>
                </a:solidFill>
                <a:latin typeface="Carlito"/>
                <a:cs typeface="Carlito"/>
              </a:rPr>
              <a:t>mass of  </a:t>
            </a:r>
            <a:r>
              <a:rPr lang="en-US" sz="2000" dirty="0">
                <a:solidFill>
                  <a:srgbClr val="404040"/>
                </a:solidFill>
                <a:latin typeface="Carlito"/>
                <a:cs typeface="Carlito"/>
              </a:rPr>
              <a:t>F9 1.1 </a:t>
            </a:r>
            <a:r>
              <a:rPr lang="en-US" sz="2000" spc="-5" dirty="0">
                <a:solidFill>
                  <a:srgbClr val="404040"/>
                </a:solidFill>
                <a:latin typeface="Carlito"/>
                <a:cs typeface="Carlito"/>
              </a:rPr>
              <a:t>is on </a:t>
            </a:r>
            <a:r>
              <a:rPr lang="en-US" sz="2000" dirty="0">
                <a:solidFill>
                  <a:srgbClr val="404040"/>
                </a:solidFill>
                <a:latin typeface="Carlito"/>
                <a:cs typeface="Carlito"/>
              </a:rPr>
              <a:t>the </a:t>
            </a:r>
            <a:r>
              <a:rPr lang="en-US" sz="2000" spc="-5" dirty="0">
                <a:solidFill>
                  <a:srgbClr val="404040"/>
                </a:solidFill>
                <a:latin typeface="Carlito"/>
                <a:cs typeface="Carlito"/>
              </a:rPr>
              <a:t>low </a:t>
            </a:r>
            <a:r>
              <a:rPr lang="en-US" sz="2000" dirty="0">
                <a:solidFill>
                  <a:srgbClr val="404040"/>
                </a:solidFill>
                <a:latin typeface="Carlito"/>
                <a:cs typeface="Carlito"/>
              </a:rPr>
              <a:t>end</a:t>
            </a:r>
            <a:r>
              <a:rPr lang="en-US" sz="2000" spc="-235" dirty="0">
                <a:solidFill>
                  <a:srgbClr val="404040"/>
                </a:solidFill>
                <a:latin typeface="Carlito"/>
                <a:cs typeface="Carlito"/>
              </a:rPr>
              <a:t> </a:t>
            </a:r>
            <a:r>
              <a:rPr lang="en-US" sz="2000" spc="-5" dirty="0">
                <a:solidFill>
                  <a:srgbClr val="404040"/>
                </a:solidFill>
                <a:latin typeface="Carlito"/>
                <a:cs typeface="Carlito"/>
              </a:rPr>
              <a:t>of  our </a:t>
            </a:r>
            <a:r>
              <a:rPr lang="en-US" sz="2000" spc="-10" dirty="0">
                <a:solidFill>
                  <a:srgbClr val="404040"/>
                </a:solidFill>
                <a:latin typeface="Carlito"/>
                <a:cs typeface="Carlito"/>
              </a:rPr>
              <a:t>payload </a:t>
            </a:r>
            <a:r>
              <a:rPr lang="en-US" sz="2000" spc="-5" dirty="0">
                <a:solidFill>
                  <a:srgbClr val="404040"/>
                </a:solidFill>
                <a:latin typeface="Carlito"/>
                <a:cs typeface="Carlito"/>
              </a:rPr>
              <a:t>mass</a:t>
            </a:r>
            <a:r>
              <a:rPr lang="en-US" sz="2000" spc="-114" dirty="0">
                <a:solidFill>
                  <a:srgbClr val="404040"/>
                </a:solidFill>
                <a:latin typeface="Carlito"/>
                <a:cs typeface="Carlito"/>
              </a:rPr>
              <a:t> </a:t>
            </a:r>
            <a:r>
              <a:rPr lang="en-US" sz="2000" spc="-20" dirty="0">
                <a:solidFill>
                  <a:srgbClr val="404040"/>
                </a:solidFill>
                <a:latin typeface="Carlito"/>
                <a:cs typeface="Carlito"/>
              </a:rPr>
              <a:t>range</a:t>
            </a:r>
            <a:endParaRPr lang="en-US" sz="2000" dirty="0">
              <a:latin typeface="Carlito"/>
              <a:cs typeface="Carlito"/>
            </a:endParaRPr>
          </a:p>
        </p:txBody>
      </p:sp>
      <p:sp>
        <p:nvSpPr>
          <p:cNvPr id="9" name="object 5">
            <a:extLst>
              <a:ext uri="{FF2B5EF4-FFF2-40B4-BE49-F238E27FC236}">
                <a16:creationId xmlns:a16="http://schemas.microsoft.com/office/drawing/2014/main" id="{E4FB5C1D-E8E0-922B-67B9-D039CB429208}"/>
              </a:ext>
            </a:extLst>
          </p:cNvPr>
          <p:cNvSpPr/>
          <p:nvPr/>
        </p:nvSpPr>
        <p:spPr>
          <a:xfrm>
            <a:off x="770011" y="1696720"/>
            <a:ext cx="6802745" cy="33004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4">
            <a:extLst>
              <a:ext uri="{FF2B5EF4-FFF2-40B4-BE49-F238E27FC236}">
                <a16:creationId xmlns:a16="http://schemas.microsoft.com/office/drawing/2014/main" id="{80BADC09-47FD-CBFA-8370-EBACF36C37E8}"/>
              </a:ext>
            </a:extLst>
          </p:cNvPr>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7" name="object 5">
            <a:extLst>
              <a:ext uri="{FF2B5EF4-FFF2-40B4-BE49-F238E27FC236}">
                <a16:creationId xmlns:a16="http://schemas.microsoft.com/office/drawing/2014/main" id="{247342BD-B8E0-9406-2422-5C3EB670D33E}"/>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4">
            <a:extLst>
              <a:ext uri="{FF2B5EF4-FFF2-40B4-BE49-F238E27FC236}">
                <a16:creationId xmlns:a16="http://schemas.microsoft.com/office/drawing/2014/main" id="{DD6381E2-DF67-B6AE-4701-49D36E474222}"/>
              </a:ext>
            </a:extLst>
          </p:cNvPr>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3" name="object 5">
            <a:extLst>
              <a:ext uri="{FF2B5EF4-FFF2-40B4-BE49-F238E27FC236}">
                <a16:creationId xmlns:a16="http://schemas.microsoft.com/office/drawing/2014/main" id="{5D2F5038-396C-FC84-1134-6C8E36332CC7}"/>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3200"/>
            <a:ext cx="10687961" cy="4470400"/>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from the public SpaceX API and SpaceX Wikipedia page was utilized to create a 'class' column, categorizing successful landings. The dataset was thoroughly explored using SQL queries, visualizations, Folium maps, and dashboards. Relevant columns were selected as features for modeling, and categorical variables were transformed into binary through one-hot encoding. Standardization of the data was performed, followed by parameter tuning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optimize machine learning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distinct models were trained: Logistic Regression, Support Vector Machine, Decision Tree Classifier, and K Nearest Neighbors. Each model achieved approximately 83.33% accuracy, showing consistent results across the board. Notably, all models tended to over-predict successful landings. This analysis underscores the need for additional data to enhance model robustness and accuracy in predicting SpaceX mission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4">
            <a:extLst>
              <a:ext uri="{FF2B5EF4-FFF2-40B4-BE49-F238E27FC236}">
                <a16:creationId xmlns:a16="http://schemas.microsoft.com/office/drawing/2014/main" id="{42CDB925-AAEC-632A-8242-018CE467F7F6}"/>
              </a:ext>
            </a:extLst>
          </p:cNvPr>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6" name="object 5">
            <a:extLst>
              <a:ext uri="{FF2B5EF4-FFF2-40B4-BE49-F238E27FC236}">
                <a16:creationId xmlns:a16="http://schemas.microsoft.com/office/drawing/2014/main" id="{C5C63B3E-ACA0-C1A9-3A0F-BD2E97F92C97}"/>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C6F9794D-231E-27A4-BBBB-855361DF3563}"/>
              </a:ext>
            </a:extLst>
          </p:cNvPr>
          <p:cNvSpPr/>
          <p:nvPr/>
        </p:nvSpPr>
        <p:spPr>
          <a:xfrm>
            <a:off x="838200" y="1755648"/>
            <a:ext cx="5811011" cy="4885944"/>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5C639BA6-8B0B-C23B-B564-391DBA6F9995}"/>
              </a:ext>
            </a:extLst>
          </p:cNvPr>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4">
            <a:extLst>
              <a:ext uri="{FF2B5EF4-FFF2-40B4-BE49-F238E27FC236}">
                <a16:creationId xmlns:a16="http://schemas.microsoft.com/office/drawing/2014/main" id="{2167114B-E2B9-E38F-B810-F444F48DC4CD}"/>
              </a:ext>
            </a:extLst>
          </p:cNvPr>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a:latin typeface="Carlito"/>
              <a:cs typeface="Carlito"/>
            </a:endParaRPr>
          </a:p>
        </p:txBody>
      </p:sp>
      <p:sp>
        <p:nvSpPr>
          <p:cNvPr id="6" name="object 5">
            <a:extLst>
              <a:ext uri="{FF2B5EF4-FFF2-40B4-BE49-F238E27FC236}">
                <a16:creationId xmlns:a16="http://schemas.microsoft.com/office/drawing/2014/main" id="{7AF26DCB-7DD3-A3AB-DBD5-5ECB44760598}"/>
              </a:ext>
            </a:extLst>
          </p:cNvPr>
          <p:cNvSpPr/>
          <p:nvPr/>
        </p:nvSpPr>
        <p:spPr>
          <a:xfrm>
            <a:off x="135636" y="2630423"/>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4">
            <a:extLst>
              <a:ext uri="{FF2B5EF4-FFF2-40B4-BE49-F238E27FC236}">
                <a16:creationId xmlns:a16="http://schemas.microsoft.com/office/drawing/2014/main" id="{D3C82BDE-375C-EBF5-32D2-623757693822}"/>
              </a:ext>
            </a:extLst>
          </p:cNvPr>
          <p:cNvSpPr txBox="1"/>
          <p:nvPr/>
        </p:nvSpPr>
        <p:spPr>
          <a:xfrm>
            <a:off x="692327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6" name="object 5">
            <a:extLst>
              <a:ext uri="{FF2B5EF4-FFF2-40B4-BE49-F238E27FC236}">
                <a16:creationId xmlns:a16="http://schemas.microsoft.com/office/drawing/2014/main" id="{E3B23DDA-5619-D69E-6383-F22662BD0E74}"/>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4" name="object 4">
            <a:extLst>
              <a:ext uri="{FF2B5EF4-FFF2-40B4-BE49-F238E27FC236}">
                <a16:creationId xmlns:a16="http://schemas.microsoft.com/office/drawing/2014/main" id="{CC32E0CA-4C5F-7B23-44B5-8C8FBDC0A9E5}"/>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6C974A1E-7B24-5300-775B-5F32292A6371}"/>
              </a:ext>
            </a:extLst>
          </p:cNvPr>
          <p:cNvSpPr txBox="1"/>
          <p:nvPr/>
        </p:nvSpPr>
        <p:spPr>
          <a:xfrm>
            <a:off x="1447800" y="5553024"/>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dirty="0">
              <a:latin typeface="Carlito"/>
              <a:cs typeface="Carlito"/>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2" name="object 4">
            <a:extLst>
              <a:ext uri="{FF2B5EF4-FFF2-40B4-BE49-F238E27FC236}">
                <a16:creationId xmlns:a16="http://schemas.microsoft.com/office/drawing/2014/main" id="{65A0AA9B-8BE6-F09F-8827-32F48BE3F54D}"/>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3BD75F7F-3E6D-5A95-C548-F7266293803B}"/>
              </a:ext>
            </a:extLst>
          </p:cNvPr>
          <p:cNvSpPr txBox="1"/>
          <p:nvPr/>
        </p:nvSpPr>
        <p:spPr>
          <a:xfrm>
            <a:off x="1232712"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dirty="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dirty="0">
              <a:latin typeface="Carlito"/>
              <a:cs typeface="Carlito"/>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3">
            <a:extLst>
              <a:ext uri="{FF2B5EF4-FFF2-40B4-BE49-F238E27FC236}">
                <a16:creationId xmlns:a16="http://schemas.microsoft.com/office/drawing/2014/main" id="{1E4F06DD-59DE-3329-DDDF-444DA68399B5}"/>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4" name="object 4">
            <a:extLst>
              <a:ext uri="{FF2B5EF4-FFF2-40B4-BE49-F238E27FC236}">
                <a16:creationId xmlns:a16="http://schemas.microsoft.com/office/drawing/2014/main" id="{2D93342D-EB37-6BEA-8806-AA8BA6A75562}"/>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p>
            <a:endParaRPr/>
          </a:p>
        </p:txBody>
      </p:sp>
      <p:grpSp>
        <p:nvGrpSpPr>
          <p:cNvPr id="6" name="object 5">
            <a:extLst>
              <a:ext uri="{FF2B5EF4-FFF2-40B4-BE49-F238E27FC236}">
                <a16:creationId xmlns:a16="http://schemas.microsoft.com/office/drawing/2014/main" id="{EAE28BDE-F2F7-23E0-D95C-1EB8A000AFA0}"/>
              </a:ext>
            </a:extLst>
          </p:cNvPr>
          <p:cNvGrpSpPr/>
          <p:nvPr/>
        </p:nvGrpSpPr>
        <p:grpSpPr>
          <a:xfrm>
            <a:off x="2802635" y="3552444"/>
            <a:ext cx="7505700" cy="1562100"/>
            <a:chOff x="2802635" y="3552444"/>
            <a:chExt cx="7505700" cy="1562100"/>
          </a:xfrm>
        </p:grpSpPr>
        <p:sp>
          <p:nvSpPr>
            <p:cNvPr id="7" name="object 6">
              <a:extLst>
                <a:ext uri="{FF2B5EF4-FFF2-40B4-BE49-F238E27FC236}">
                  <a16:creationId xmlns:a16="http://schemas.microsoft.com/office/drawing/2014/main" id="{C1ED790D-33D3-64A6-1CF0-A6AA549EF4AA}"/>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DC120DC-F0E1-8B91-BB3A-899F268BF4AC}"/>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2" name="object 3">
            <a:extLst>
              <a:ext uri="{FF2B5EF4-FFF2-40B4-BE49-F238E27FC236}">
                <a16:creationId xmlns:a16="http://schemas.microsoft.com/office/drawing/2014/main" id="{76C3442B-41E3-12C1-E3A0-CC20F5F7C7FA}"/>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a:latin typeface="Carlito"/>
              <a:cs typeface="Carlito"/>
            </a:endParaRPr>
          </a:p>
        </p:txBody>
      </p:sp>
      <p:sp>
        <p:nvSpPr>
          <p:cNvPr id="4" name="object 4">
            <a:extLst>
              <a:ext uri="{FF2B5EF4-FFF2-40B4-BE49-F238E27FC236}">
                <a16:creationId xmlns:a16="http://schemas.microsoft.com/office/drawing/2014/main" id="{9794F280-6DCD-5E3A-101F-289C78D02A2A}"/>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76DF1754-C54E-7BC9-E55B-F09351CFACC6}"/>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38480" y="1483360"/>
            <a:ext cx="10728959" cy="494385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 The commercial space age is advancing rapidly with SpaceX leading due to its 	significantly lower launch costs.</a:t>
            </a:r>
          </a:p>
          <a:p>
            <a:pPr marL="0" indent="0">
              <a:spcBef>
                <a:spcPts val="1400"/>
              </a:spcBef>
              <a:buNone/>
            </a:pPr>
            <a:r>
              <a:rPr lang="en-US" sz="2200" dirty="0">
                <a:solidFill>
                  <a:schemeClr val="accent3">
                    <a:lumMod val="25000"/>
                  </a:schemeClr>
                </a:solidFill>
                <a:latin typeface="Abadi" panose="020B0604020104020204" pitchFamily="34" charset="0"/>
              </a:rPr>
              <a:t>	- SpaceX's ability to recover and reuse the first stage of rockets allows them to offer 	launches at $62 million USD, far lower than traditional competitors' $165 million USD.</a:t>
            </a:r>
          </a:p>
          <a:p>
            <a:pPr marL="0" indent="0">
              <a:spcBef>
                <a:spcPts val="1400"/>
              </a:spcBef>
              <a:buNone/>
            </a:pPr>
            <a:r>
              <a:rPr lang="en-US" sz="2200" dirty="0">
                <a:solidFill>
                  <a:schemeClr val="accent3">
                    <a:lumMod val="25000"/>
                  </a:schemeClr>
                </a:solidFill>
                <a:latin typeface="Abadi" panose="020B0604020104020204" pitchFamily="34" charset="0"/>
              </a:rPr>
              <a:t>	- Space Y aims to compete with SpaceX by developing similar reusable rocket 	technology.</a:t>
            </a:r>
          </a:p>
          <a:p>
            <a:pPr marL="0" indent="0">
              <a:spcBef>
                <a:spcPts val="1400"/>
              </a:spcBef>
              <a:buNone/>
            </a:pPr>
            <a:r>
              <a:rPr lang="en-US" sz="2200" dirty="0">
                <a:solidFill>
                  <a:schemeClr val="accent3">
                    <a:lumMod val="25000"/>
                  </a:schemeClr>
                </a:solidFill>
                <a:latin typeface="Abadi" panose="020B0604020104020204" pitchFamily="34" charset="0"/>
              </a:rPr>
              <a:t> 	- Reusable rockets not only reduce costs but also enhance sustainability in space 	exploration.</a:t>
            </a:r>
          </a:p>
          <a:p>
            <a:pPr marL="0" indent="0">
              <a:spcBef>
                <a:spcPts val="1400"/>
              </a:spcBef>
              <a:buNone/>
            </a:pPr>
            <a:r>
              <a:rPr lang="en-US" sz="2200" dirty="0">
                <a:solidFill>
                  <a:schemeClr val="accent3">
                    <a:lumMod val="25000"/>
                  </a:schemeClr>
                </a:solidFill>
                <a:latin typeface="Abadi" panose="020B0604020104020204" pitchFamily="34" charset="0"/>
              </a:rPr>
              <a:t>	- SpaceX's success is prompting other companies to innovate and rethink their strategies 	to stay competitive in the commercial space sector.</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-Space Y has tasked us with training a machine learning model to predict the successful 	recovery of Stage 1 rockets.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2" name="object 3">
            <a:extLst>
              <a:ext uri="{FF2B5EF4-FFF2-40B4-BE49-F238E27FC236}">
                <a16:creationId xmlns:a16="http://schemas.microsoft.com/office/drawing/2014/main" id="{999AE55B-BB2D-72AE-C9B0-8A4C6BE7824A}"/>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E6A847D2-5389-2B71-84AD-0FEC24164124}"/>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A6EE9BD3-7FEA-F7E6-3615-8A37B095A56A}"/>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65DD5890-78BF-0BE2-5EED-04FDBC8E8BC2}"/>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2" name="object 3">
            <a:extLst>
              <a:ext uri="{FF2B5EF4-FFF2-40B4-BE49-F238E27FC236}">
                <a16:creationId xmlns:a16="http://schemas.microsoft.com/office/drawing/2014/main" id="{1760AC44-30B8-6CA4-F8FA-5C59DAD581D7}"/>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a:latin typeface="Carlito"/>
              <a:cs typeface="Carlito"/>
            </a:endParaRPr>
          </a:p>
        </p:txBody>
      </p:sp>
      <p:sp>
        <p:nvSpPr>
          <p:cNvPr id="4" name="object 4">
            <a:extLst>
              <a:ext uri="{FF2B5EF4-FFF2-40B4-BE49-F238E27FC236}">
                <a16:creationId xmlns:a16="http://schemas.microsoft.com/office/drawing/2014/main" id="{3C0CB462-EAAA-D056-BD56-C9F1E4FE7B89}"/>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6">
            <a:extLst>
              <a:ext uri="{FF2B5EF4-FFF2-40B4-BE49-F238E27FC236}">
                <a16:creationId xmlns:a16="http://schemas.microsoft.com/office/drawing/2014/main" id="{B993230D-0EF4-7599-48A6-087A8CC945BA}"/>
              </a:ext>
            </a:extLst>
          </p:cNvPr>
          <p:cNvSpPr txBox="1"/>
          <p:nvPr/>
        </p:nvSpPr>
        <p:spPr>
          <a:xfrm>
            <a:off x="1176019" y="5000396"/>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latin typeface="Carlito"/>
                <a:cs typeface="Carlito"/>
              </a:rPr>
              <a:t>All models had virtually the </a:t>
            </a:r>
            <a:r>
              <a:rPr sz="1600" spc="-10" dirty="0">
                <a:latin typeface="Carlito"/>
                <a:cs typeface="Carlito"/>
              </a:rPr>
              <a:t>same </a:t>
            </a:r>
            <a:r>
              <a:rPr sz="1600" spc="-20" dirty="0">
                <a:latin typeface="Carlito"/>
                <a:cs typeface="Carlito"/>
              </a:rPr>
              <a:t>accuracy </a:t>
            </a:r>
            <a:r>
              <a:rPr sz="1600" spc="-5" dirty="0">
                <a:latin typeface="Carlito"/>
                <a:cs typeface="Carlito"/>
              </a:rPr>
              <a:t>on the </a:t>
            </a:r>
            <a:r>
              <a:rPr sz="1600" spc="-20" dirty="0">
                <a:latin typeface="Carlito"/>
                <a:cs typeface="Carlito"/>
              </a:rPr>
              <a:t>test set </a:t>
            </a:r>
            <a:r>
              <a:rPr sz="1600" spc="-15" dirty="0">
                <a:latin typeface="Carlito"/>
                <a:cs typeface="Carlito"/>
              </a:rPr>
              <a:t>at </a:t>
            </a:r>
            <a:r>
              <a:rPr sz="1600" spc="-20" dirty="0">
                <a:latin typeface="Carlito"/>
                <a:cs typeface="Carlito"/>
              </a:rPr>
              <a:t>83.33% </a:t>
            </a:r>
            <a:r>
              <a:rPr sz="1600" spc="-45" dirty="0">
                <a:latin typeface="Carlito"/>
                <a:cs typeface="Carlito"/>
              </a:rPr>
              <a:t>accuracy.  </a:t>
            </a:r>
            <a:r>
              <a:rPr sz="1600" dirty="0">
                <a:latin typeface="Carlito"/>
                <a:cs typeface="Carlito"/>
              </a:rPr>
              <a:t>It </a:t>
            </a:r>
            <a:r>
              <a:rPr sz="1600" spc="-5" dirty="0">
                <a:latin typeface="Carlito"/>
                <a:cs typeface="Carlito"/>
              </a:rPr>
              <a:t>should be </a:t>
            </a:r>
            <a:r>
              <a:rPr sz="1600" spc="-15" dirty="0">
                <a:latin typeface="Carlito"/>
                <a:cs typeface="Carlito"/>
              </a:rPr>
              <a:t>noted </a:t>
            </a:r>
            <a:r>
              <a:rPr sz="1600" spc="-10" dirty="0">
                <a:latin typeface="Carlito"/>
                <a:cs typeface="Carlito"/>
              </a:rPr>
              <a:t>that </a:t>
            </a:r>
            <a:r>
              <a:rPr sz="1600" spc="-20" dirty="0">
                <a:latin typeface="Carlito"/>
                <a:cs typeface="Carlito"/>
              </a:rPr>
              <a:t>test size </a:t>
            </a:r>
            <a:r>
              <a:rPr sz="1600" dirty="0">
                <a:latin typeface="Carlito"/>
                <a:cs typeface="Carlito"/>
              </a:rPr>
              <a:t>is </a:t>
            </a:r>
            <a:r>
              <a:rPr sz="1600" spc="-5" dirty="0">
                <a:latin typeface="Carlito"/>
                <a:cs typeface="Carlito"/>
              </a:rPr>
              <a:t>small </a:t>
            </a:r>
            <a:r>
              <a:rPr sz="1600" spc="-15" dirty="0">
                <a:latin typeface="Carlito"/>
                <a:cs typeface="Carlito"/>
              </a:rPr>
              <a:t>at </a:t>
            </a:r>
            <a:r>
              <a:rPr sz="1600" spc="-5" dirty="0">
                <a:latin typeface="Carlito"/>
                <a:cs typeface="Carlito"/>
              </a:rPr>
              <a:t>only </a:t>
            </a:r>
            <a:r>
              <a:rPr sz="1600" spc="-10" dirty="0">
                <a:latin typeface="Carlito"/>
                <a:cs typeface="Carlito"/>
              </a:rPr>
              <a:t>sample </a:t>
            </a:r>
            <a:r>
              <a:rPr sz="1600" spc="-20" dirty="0">
                <a:latin typeface="Carlito"/>
                <a:cs typeface="Carlito"/>
              </a:rPr>
              <a:t>size </a:t>
            </a:r>
            <a:r>
              <a:rPr sz="1600" spc="-5" dirty="0">
                <a:latin typeface="Carlito"/>
                <a:cs typeface="Carlito"/>
              </a:rPr>
              <a:t>of</a:t>
            </a:r>
            <a:r>
              <a:rPr sz="1600" spc="-204" dirty="0">
                <a:latin typeface="Carlito"/>
                <a:cs typeface="Carlito"/>
              </a:rPr>
              <a:t> </a:t>
            </a:r>
            <a:r>
              <a:rPr sz="1600" spc="-10" dirty="0">
                <a:latin typeface="Carlito"/>
                <a:cs typeface="Carlito"/>
              </a:rPr>
              <a:t>18.</a:t>
            </a:r>
            <a:endParaRPr sz="1600" dirty="0">
              <a:latin typeface="Carlito"/>
              <a:cs typeface="Carlito"/>
            </a:endParaRPr>
          </a:p>
          <a:p>
            <a:pPr marL="12700">
              <a:lnSpc>
                <a:spcPct val="100000"/>
              </a:lnSpc>
              <a:spcBef>
                <a:spcPts val="250"/>
              </a:spcBef>
            </a:pPr>
            <a:r>
              <a:rPr sz="1600" spc="-5" dirty="0">
                <a:latin typeface="Carlito"/>
                <a:cs typeface="Carlito"/>
              </a:rPr>
              <a:t>This </a:t>
            </a:r>
            <a:r>
              <a:rPr sz="1600" spc="-20" dirty="0">
                <a:latin typeface="Carlito"/>
                <a:cs typeface="Carlito"/>
              </a:rPr>
              <a:t>can cause large variance </a:t>
            </a:r>
            <a:r>
              <a:rPr sz="1600" dirty="0">
                <a:latin typeface="Carlito"/>
                <a:cs typeface="Carlito"/>
              </a:rPr>
              <a:t>in </a:t>
            </a:r>
            <a:r>
              <a:rPr sz="1600" spc="-20" dirty="0">
                <a:latin typeface="Carlito"/>
                <a:cs typeface="Carlito"/>
              </a:rPr>
              <a:t>accuracy results, </a:t>
            </a:r>
            <a:r>
              <a:rPr sz="1600" spc="-15" dirty="0">
                <a:latin typeface="Carlito"/>
                <a:cs typeface="Carlito"/>
              </a:rPr>
              <a:t>such </a:t>
            </a:r>
            <a:r>
              <a:rPr sz="1600" spc="-5" dirty="0">
                <a:latin typeface="Carlito"/>
                <a:cs typeface="Carlito"/>
              </a:rPr>
              <a:t>as those in </a:t>
            </a:r>
            <a:r>
              <a:rPr sz="1600" spc="-15" dirty="0">
                <a:latin typeface="Carlito"/>
                <a:cs typeface="Carlito"/>
              </a:rPr>
              <a:t>Decision </a:t>
            </a:r>
            <a:r>
              <a:rPr sz="1600" spc="-65" dirty="0">
                <a:latin typeface="Carlito"/>
                <a:cs typeface="Carlito"/>
              </a:rPr>
              <a:t>Tree </a:t>
            </a:r>
            <a:r>
              <a:rPr sz="1600" spc="-10" dirty="0">
                <a:latin typeface="Carlito"/>
                <a:cs typeface="Carlito"/>
              </a:rPr>
              <a:t>Classifier </a:t>
            </a:r>
            <a:r>
              <a:rPr sz="1600" spc="-5" dirty="0">
                <a:latin typeface="Carlito"/>
                <a:cs typeface="Carlito"/>
              </a:rPr>
              <a:t>model in </a:t>
            </a:r>
            <a:r>
              <a:rPr sz="1600" spc="-25" dirty="0">
                <a:latin typeface="Carlito"/>
                <a:cs typeface="Carlito"/>
              </a:rPr>
              <a:t>repeated</a:t>
            </a:r>
            <a:r>
              <a:rPr sz="1600" spc="60" dirty="0">
                <a:latin typeface="Carlito"/>
                <a:cs typeface="Carlito"/>
              </a:rPr>
              <a:t> </a:t>
            </a:r>
            <a:r>
              <a:rPr sz="1600" spc="-15" dirty="0">
                <a:latin typeface="Carlito"/>
                <a:cs typeface="Carlito"/>
              </a:rPr>
              <a:t>runs.</a:t>
            </a:r>
            <a:endParaRPr sz="1600" dirty="0">
              <a:latin typeface="Carlito"/>
              <a:cs typeface="Carlito"/>
            </a:endParaRPr>
          </a:p>
          <a:p>
            <a:pPr marL="12700">
              <a:lnSpc>
                <a:spcPct val="100000"/>
              </a:lnSpc>
              <a:spcBef>
                <a:spcPts val="400"/>
              </a:spcBef>
            </a:pPr>
            <a:r>
              <a:rPr sz="1600" spc="-55" dirty="0">
                <a:latin typeface="Carlito"/>
                <a:cs typeface="Carlito"/>
              </a:rPr>
              <a:t>We </a:t>
            </a:r>
            <a:r>
              <a:rPr sz="1600" spc="-20" dirty="0">
                <a:latin typeface="Carlito"/>
                <a:cs typeface="Carlito"/>
              </a:rPr>
              <a:t>likely </a:t>
            </a:r>
            <a:r>
              <a:rPr sz="1600" spc="-15" dirty="0">
                <a:latin typeface="Carlito"/>
                <a:cs typeface="Carlito"/>
              </a:rPr>
              <a:t>need </a:t>
            </a:r>
            <a:r>
              <a:rPr sz="1600" spc="-25" dirty="0">
                <a:latin typeface="Carlito"/>
                <a:cs typeface="Carlito"/>
              </a:rPr>
              <a:t>more data </a:t>
            </a:r>
            <a:r>
              <a:rPr sz="1600" spc="-15" dirty="0">
                <a:latin typeface="Carlito"/>
                <a:cs typeface="Carlito"/>
              </a:rPr>
              <a:t>to </a:t>
            </a:r>
            <a:r>
              <a:rPr sz="1600" spc="-20" dirty="0">
                <a:latin typeface="Carlito"/>
                <a:cs typeface="Carlito"/>
              </a:rPr>
              <a:t>determine </a:t>
            </a:r>
            <a:r>
              <a:rPr sz="1600" spc="-5" dirty="0">
                <a:latin typeface="Carlito"/>
                <a:cs typeface="Carlito"/>
              </a:rPr>
              <a:t>the </a:t>
            </a:r>
            <a:r>
              <a:rPr sz="1600" spc="-20" dirty="0">
                <a:latin typeface="Carlito"/>
                <a:cs typeface="Carlito"/>
              </a:rPr>
              <a:t>best</a:t>
            </a:r>
            <a:r>
              <a:rPr sz="1600" spc="114" dirty="0">
                <a:latin typeface="Carlito"/>
                <a:cs typeface="Carlito"/>
              </a:rPr>
              <a:t> </a:t>
            </a:r>
            <a:r>
              <a:rPr sz="1600" spc="-15" dirty="0">
                <a:latin typeface="Carlito"/>
                <a:cs typeface="Carlito"/>
              </a:rPr>
              <a:t>model.</a:t>
            </a:r>
            <a:endParaRPr sz="1600" dirty="0">
              <a:latin typeface="Carlito"/>
              <a:cs typeface="Carlito"/>
            </a:endParaRPr>
          </a:p>
        </p:txBody>
      </p:sp>
      <p:sp>
        <p:nvSpPr>
          <p:cNvPr id="3" name="object 7">
            <a:extLst>
              <a:ext uri="{FF2B5EF4-FFF2-40B4-BE49-F238E27FC236}">
                <a16:creationId xmlns:a16="http://schemas.microsoft.com/office/drawing/2014/main" id="{C5E7542B-EE7D-6F22-1272-7F64A91ECD15}"/>
              </a:ext>
            </a:extLst>
          </p:cNvPr>
          <p:cNvSpPr/>
          <p:nvPr/>
        </p:nvSpPr>
        <p:spPr>
          <a:xfrm>
            <a:off x="3086100" y="1375267"/>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6">
            <a:extLst>
              <a:ext uri="{FF2B5EF4-FFF2-40B4-BE49-F238E27FC236}">
                <a16:creationId xmlns:a16="http://schemas.microsoft.com/office/drawing/2014/main" id="{DA08F02E-0DED-C05D-33DC-D8C9EB013887}"/>
              </a:ext>
            </a:extLst>
          </p:cNvPr>
          <p:cNvSpPr txBox="1"/>
          <p:nvPr/>
        </p:nvSpPr>
        <p:spPr>
          <a:xfrm>
            <a:off x="1049223" y="5321198"/>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
        <p:nvSpPr>
          <p:cNvPr id="3" name="object 7">
            <a:extLst>
              <a:ext uri="{FF2B5EF4-FFF2-40B4-BE49-F238E27FC236}">
                <a16:creationId xmlns:a16="http://schemas.microsoft.com/office/drawing/2014/main" id="{D77AD69E-2CF8-E858-4EDA-C508030F1E8C}"/>
              </a:ext>
            </a:extLst>
          </p:cNvPr>
          <p:cNvSpPr/>
          <p:nvPr/>
        </p:nvSpPr>
        <p:spPr>
          <a:xfrm>
            <a:off x="3075432" y="1485519"/>
            <a:ext cx="4541520" cy="3453383"/>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22F05BB5-B497-C299-B90C-E450CAECDB86}"/>
              </a:ext>
            </a:extLst>
          </p:cNvPr>
          <p:cNvSpPr txBox="1"/>
          <p:nvPr/>
        </p:nvSpPr>
        <p:spPr>
          <a:xfrm>
            <a:off x="8382381" y="2630170"/>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40229"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object 4">
            <a:extLst>
              <a:ext uri="{FF2B5EF4-FFF2-40B4-BE49-F238E27FC236}">
                <a16:creationId xmlns:a16="http://schemas.microsoft.com/office/drawing/2014/main" id="{EA0D00B9-D22B-DF62-CE04-D4781284F6A3}"/>
              </a:ext>
            </a:extLst>
          </p:cNvPr>
          <p:cNvSpPr txBox="1"/>
          <p:nvPr/>
        </p:nvSpPr>
        <p:spPr>
          <a:xfrm>
            <a:off x="1176019" y="1496901"/>
            <a:ext cx="8401050" cy="4244111"/>
          </a:xfrm>
          <a:prstGeom prst="rect">
            <a:avLst/>
          </a:prstGeom>
        </p:spPr>
        <p:txBody>
          <a:bodyPr vert="horz" wrap="square" lIns="0" tIns="164465" rIns="0" bIns="0" rtlCol="0">
            <a:spAutoFit/>
          </a:bodyPr>
          <a:lstStyle/>
          <a:p>
            <a:pPr marL="12700">
              <a:lnSpc>
                <a:spcPct val="100000"/>
              </a:lnSpc>
              <a:spcBef>
                <a:spcPts val="1295"/>
              </a:spcBef>
            </a:pPr>
            <a:r>
              <a:rPr sz="2000" u="heavy" dirty="0">
                <a:solidFill>
                  <a:srgbClr val="404040"/>
                </a:solidFill>
                <a:uFill>
                  <a:solidFill>
                    <a:srgbClr val="404040"/>
                  </a:solidFill>
                </a:uFill>
                <a:latin typeface="Abadi" panose="020B0604020104020204" pitchFamily="34" charset="0"/>
                <a:cs typeface="Carlito"/>
              </a:rPr>
              <a:t>GitHub </a:t>
            </a:r>
            <a:r>
              <a:rPr sz="2000" u="heavy" spc="-10" dirty="0">
                <a:solidFill>
                  <a:srgbClr val="404040"/>
                </a:solidFill>
                <a:uFill>
                  <a:solidFill>
                    <a:srgbClr val="404040"/>
                  </a:solidFill>
                </a:uFill>
                <a:latin typeface="Abadi" panose="020B0604020104020204" pitchFamily="34" charset="0"/>
                <a:cs typeface="Carlito"/>
              </a:rPr>
              <a:t>repository</a:t>
            </a:r>
            <a:r>
              <a:rPr sz="2000" u="heavy" spc="-40" dirty="0">
                <a:solidFill>
                  <a:srgbClr val="404040"/>
                </a:solidFill>
                <a:uFill>
                  <a:solidFill>
                    <a:srgbClr val="404040"/>
                  </a:solidFill>
                </a:uFill>
                <a:latin typeface="Abadi" panose="020B0604020104020204" pitchFamily="34" charset="0"/>
                <a:cs typeface="Carlito"/>
              </a:rPr>
              <a:t> </a:t>
            </a:r>
            <a:r>
              <a:rPr sz="2000" u="heavy" spc="-5" dirty="0">
                <a:solidFill>
                  <a:srgbClr val="404040"/>
                </a:solidFill>
                <a:uFill>
                  <a:solidFill>
                    <a:srgbClr val="404040"/>
                  </a:solidFill>
                </a:uFill>
                <a:latin typeface="Abadi" panose="020B0604020104020204" pitchFamily="34" charset="0"/>
                <a:cs typeface="Carlito"/>
              </a:rPr>
              <a:t>url:</a:t>
            </a:r>
            <a:endParaRPr sz="2000" dirty="0">
              <a:latin typeface="Abadi" panose="020B0604020104020204" pitchFamily="34" charset="0"/>
              <a:cs typeface="Carlito"/>
            </a:endParaRPr>
          </a:p>
          <a:p>
            <a:pPr marL="12700">
              <a:lnSpc>
                <a:spcPct val="100000"/>
              </a:lnSpc>
              <a:spcBef>
                <a:spcPts val="1200"/>
              </a:spcBef>
            </a:pPr>
            <a:r>
              <a:rPr lang="en-IN" sz="2000" u="heavy" spc="-10" dirty="0">
                <a:solidFill>
                  <a:srgbClr val="800080"/>
                </a:solidFill>
                <a:uFill>
                  <a:solidFill>
                    <a:srgbClr val="800080"/>
                  </a:solidFill>
                </a:uFill>
                <a:latin typeface="Abadi" panose="020B0604020104020204" pitchFamily="34" charset="0"/>
                <a:cs typeface="Carlito"/>
                <a:hlinkClick r:id="rId4"/>
              </a:rPr>
              <a:t>https://github.com/PriyaSKulkarni/Data_Science_Capstone</a:t>
            </a:r>
            <a:endParaRPr lang="en-IN" sz="2000" u="heavy" spc="-10" dirty="0">
              <a:solidFill>
                <a:srgbClr val="800080"/>
              </a:solidFill>
              <a:uFill>
                <a:solidFill>
                  <a:srgbClr val="800080"/>
                </a:solidFill>
              </a:uFill>
              <a:latin typeface="Abadi" panose="020B0604020104020204" pitchFamily="34" charset="0"/>
              <a:cs typeface="Carlito"/>
            </a:endParaRPr>
          </a:p>
          <a:p>
            <a:pPr marL="12700">
              <a:lnSpc>
                <a:spcPct val="100000"/>
              </a:lnSpc>
              <a:spcBef>
                <a:spcPts val="1200"/>
              </a:spcBef>
            </a:pPr>
            <a:endParaRPr sz="1750" dirty="0">
              <a:latin typeface="Abadi" panose="020B0604020104020204" pitchFamily="34" charset="0"/>
              <a:cs typeface="Carlito"/>
            </a:endParaRPr>
          </a:p>
          <a:p>
            <a:pPr marL="12700">
              <a:lnSpc>
                <a:spcPct val="100000"/>
              </a:lnSpc>
              <a:spcBef>
                <a:spcPts val="5"/>
              </a:spcBef>
            </a:pPr>
            <a:r>
              <a:rPr sz="2000" u="heavy" spc="-5" dirty="0">
                <a:solidFill>
                  <a:srgbClr val="404040"/>
                </a:solidFill>
                <a:uFill>
                  <a:solidFill>
                    <a:srgbClr val="404040"/>
                  </a:solidFill>
                </a:uFill>
                <a:latin typeface="Abadi" panose="020B0604020104020204" pitchFamily="34" charset="0"/>
                <a:cs typeface="Carlito"/>
              </a:rPr>
              <a:t>Instructor</a:t>
            </a:r>
            <a:r>
              <a:rPr lang="en-IN" sz="2000" u="heavy" spc="-5" dirty="0">
                <a:solidFill>
                  <a:srgbClr val="404040"/>
                </a:solidFill>
                <a:uFill>
                  <a:solidFill>
                    <a:srgbClr val="404040"/>
                  </a:solidFill>
                </a:uFill>
                <a:latin typeface="Abadi" panose="020B0604020104020204" pitchFamily="34" charset="0"/>
                <a:cs typeface="Carlito"/>
              </a:rPr>
              <a:t>s</a:t>
            </a:r>
            <a:r>
              <a:rPr sz="2000" u="heavy" spc="-5" dirty="0">
                <a:solidFill>
                  <a:srgbClr val="404040"/>
                </a:solidFill>
                <a:uFill>
                  <a:solidFill>
                    <a:srgbClr val="404040"/>
                  </a:solidFill>
                </a:uFill>
                <a:latin typeface="Abadi" panose="020B0604020104020204" pitchFamily="34" charset="0"/>
                <a:cs typeface="Carlito"/>
              </a:rPr>
              <a:t>:</a:t>
            </a:r>
            <a:endParaRPr sz="2000" dirty="0">
              <a:latin typeface="Abadi" panose="020B0604020104020204" pitchFamily="34" charset="0"/>
              <a:cs typeface="Carlito"/>
            </a:endParaRPr>
          </a:p>
          <a:p>
            <a:pPr algn="l"/>
            <a:r>
              <a:rPr lang="en-IN" sz="2000" b="1" i="0" dirty="0">
                <a:solidFill>
                  <a:srgbClr val="24292F"/>
                </a:solidFill>
                <a:effectLst/>
                <a:latin typeface="Abadi" panose="020B0604020104020204" pitchFamily="34" charset="0"/>
              </a:rPr>
              <a:t>Instructors: </a:t>
            </a:r>
            <a:r>
              <a:rPr lang="en-IN" sz="2000" b="1" i="0" dirty="0" err="1">
                <a:solidFill>
                  <a:srgbClr val="24292F"/>
                </a:solidFill>
                <a:effectLst/>
                <a:latin typeface="Abadi" panose="020B0604020104020204" pitchFamily="34" charset="0"/>
              </a:rPr>
              <a:t>Rav</a:t>
            </a:r>
            <a:r>
              <a:rPr lang="en-IN" sz="2000" b="1" i="0" dirty="0">
                <a:solidFill>
                  <a:srgbClr val="24292F"/>
                </a:solidFill>
                <a:effectLst/>
                <a:latin typeface="Abadi" panose="020B0604020104020204" pitchFamily="34" charset="0"/>
              </a:rPr>
              <a:t> Ahuja, Alex </a:t>
            </a:r>
            <a:r>
              <a:rPr lang="en-IN" sz="2000" b="1" i="0" dirty="0" err="1">
                <a:solidFill>
                  <a:srgbClr val="24292F"/>
                </a:solidFill>
                <a:effectLst/>
                <a:latin typeface="Abadi" panose="020B0604020104020204" pitchFamily="34" charset="0"/>
              </a:rPr>
              <a:t>Aklson</a:t>
            </a:r>
            <a:r>
              <a:rPr lang="en-IN" sz="2000" b="1" i="0" dirty="0">
                <a:solidFill>
                  <a:srgbClr val="24292F"/>
                </a:solidFill>
                <a:effectLst/>
                <a:latin typeface="Abadi" panose="020B0604020104020204" pitchFamily="34" charset="0"/>
              </a:rPr>
              <a:t>, </a:t>
            </a:r>
            <a:r>
              <a:rPr lang="en-IN" sz="2000" b="1" i="0" dirty="0" err="1">
                <a:solidFill>
                  <a:srgbClr val="24292F"/>
                </a:solidFill>
                <a:effectLst/>
                <a:latin typeface="Abadi" panose="020B0604020104020204" pitchFamily="34" charset="0"/>
              </a:rPr>
              <a:t>Aije</a:t>
            </a:r>
            <a:r>
              <a:rPr lang="en-IN" sz="2000" b="1" i="0" dirty="0">
                <a:solidFill>
                  <a:srgbClr val="24292F"/>
                </a:solidFill>
                <a:effectLst/>
                <a:latin typeface="Abadi" panose="020B0604020104020204" pitchFamily="34" charset="0"/>
              </a:rPr>
              <a:t> </a:t>
            </a:r>
            <a:r>
              <a:rPr lang="en-IN" sz="2000" b="1" i="0" dirty="0" err="1">
                <a:solidFill>
                  <a:srgbClr val="24292F"/>
                </a:solidFill>
                <a:effectLst/>
                <a:latin typeface="Abadi" panose="020B0604020104020204" pitchFamily="34" charset="0"/>
              </a:rPr>
              <a:t>Egwaikhide</a:t>
            </a:r>
            <a:r>
              <a:rPr lang="en-IN" sz="2000" b="1" i="0" dirty="0">
                <a:solidFill>
                  <a:srgbClr val="24292F"/>
                </a:solidFill>
                <a:effectLst/>
                <a:latin typeface="Abadi" panose="020B0604020104020204" pitchFamily="34" charset="0"/>
              </a:rPr>
              <a:t>, Svetlana Levitan, Romeo </a:t>
            </a:r>
            <a:r>
              <a:rPr lang="en-IN" sz="2000" b="1" i="0" dirty="0" err="1">
                <a:solidFill>
                  <a:srgbClr val="24292F"/>
                </a:solidFill>
                <a:effectLst/>
                <a:latin typeface="Abadi" panose="020B0604020104020204" pitchFamily="34" charset="0"/>
              </a:rPr>
              <a:t>Kienzler</a:t>
            </a:r>
            <a:r>
              <a:rPr lang="en-IN" sz="2000" b="1" i="0" dirty="0">
                <a:solidFill>
                  <a:srgbClr val="24292F"/>
                </a:solidFill>
                <a:effectLst/>
                <a:latin typeface="Abadi" panose="020B0604020104020204" pitchFamily="34" charset="0"/>
              </a:rPr>
              <a:t>, </a:t>
            </a:r>
            <a:r>
              <a:rPr lang="en-IN" sz="2000" b="1" i="0" dirty="0" err="1">
                <a:solidFill>
                  <a:srgbClr val="24292F"/>
                </a:solidFill>
                <a:effectLst/>
                <a:latin typeface="Abadi" panose="020B0604020104020204" pitchFamily="34" charset="0"/>
              </a:rPr>
              <a:t>Polong</a:t>
            </a:r>
            <a:r>
              <a:rPr lang="en-IN" sz="2000" b="1" i="0" dirty="0">
                <a:solidFill>
                  <a:srgbClr val="24292F"/>
                </a:solidFill>
                <a:effectLst/>
                <a:latin typeface="Abadi" panose="020B0604020104020204" pitchFamily="34" charset="0"/>
              </a:rPr>
              <a:t> Lin, Joseph </a:t>
            </a:r>
            <a:r>
              <a:rPr lang="en-IN" sz="2000" b="1" i="0" dirty="0" err="1">
                <a:solidFill>
                  <a:srgbClr val="24292F"/>
                </a:solidFill>
                <a:effectLst/>
                <a:latin typeface="Abadi" panose="020B0604020104020204" pitchFamily="34" charset="0"/>
              </a:rPr>
              <a:t>Santarcangelo</a:t>
            </a:r>
            <a:r>
              <a:rPr lang="en-IN" sz="2000" b="1" i="0" dirty="0">
                <a:solidFill>
                  <a:srgbClr val="24292F"/>
                </a:solidFill>
                <a:effectLst/>
                <a:latin typeface="Abadi" panose="020B0604020104020204" pitchFamily="34" charset="0"/>
              </a:rPr>
              <a:t>, Azim </a:t>
            </a:r>
            <a:r>
              <a:rPr lang="en-IN" sz="2000" b="1" i="0" dirty="0" err="1">
                <a:solidFill>
                  <a:srgbClr val="24292F"/>
                </a:solidFill>
                <a:effectLst/>
                <a:latin typeface="Abadi" panose="020B0604020104020204" pitchFamily="34" charset="0"/>
              </a:rPr>
              <a:t>Hirjani</a:t>
            </a:r>
            <a:r>
              <a:rPr lang="en-IN" sz="2000" b="1" i="0" dirty="0">
                <a:solidFill>
                  <a:srgbClr val="24292F"/>
                </a:solidFill>
                <a:effectLst/>
                <a:latin typeface="Abadi" panose="020B0604020104020204" pitchFamily="34" charset="0"/>
              </a:rPr>
              <a:t>, </a:t>
            </a:r>
            <a:r>
              <a:rPr lang="en-IN" sz="2000" b="1" i="0" dirty="0" err="1">
                <a:solidFill>
                  <a:srgbClr val="24292F"/>
                </a:solidFill>
                <a:effectLst/>
                <a:latin typeface="Abadi" panose="020B0604020104020204" pitchFamily="34" charset="0"/>
              </a:rPr>
              <a:t>Hima</a:t>
            </a:r>
            <a:r>
              <a:rPr lang="en-IN" sz="2000" b="1" i="0" dirty="0">
                <a:solidFill>
                  <a:srgbClr val="24292F"/>
                </a:solidFill>
                <a:effectLst/>
                <a:latin typeface="Abadi" panose="020B0604020104020204" pitchFamily="34" charset="0"/>
              </a:rPr>
              <a:t> Vasudevan, </a:t>
            </a:r>
            <a:r>
              <a:rPr lang="en-IN" sz="2000" b="1" i="0" dirty="0" err="1">
                <a:solidFill>
                  <a:srgbClr val="24292F"/>
                </a:solidFill>
                <a:effectLst/>
                <a:latin typeface="Abadi" panose="020B0604020104020204" pitchFamily="34" charset="0"/>
              </a:rPr>
              <a:t>Saishruthi</a:t>
            </a:r>
            <a:r>
              <a:rPr lang="en-IN" sz="2000" b="1" i="0" dirty="0">
                <a:solidFill>
                  <a:srgbClr val="24292F"/>
                </a:solidFill>
                <a:effectLst/>
                <a:latin typeface="Abadi" panose="020B0604020104020204" pitchFamily="34" charset="0"/>
              </a:rPr>
              <a:t> Swaminathan, Saeed </a:t>
            </a:r>
            <a:r>
              <a:rPr lang="en-IN" sz="2000" b="1" i="0" dirty="0" err="1">
                <a:solidFill>
                  <a:srgbClr val="24292F"/>
                </a:solidFill>
                <a:effectLst/>
                <a:latin typeface="Abadi" panose="020B0604020104020204" pitchFamily="34" charset="0"/>
              </a:rPr>
              <a:t>Aghabozorgi</a:t>
            </a:r>
            <a:r>
              <a:rPr lang="en-IN" sz="2000" b="1" i="0" dirty="0">
                <a:solidFill>
                  <a:srgbClr val="24292F"/>
                </a:solidFill>
                <a:effectLst/>
                <a:latin typeface="Abadi" panose="020B0604020104020204" pitchFamily="34" charset="0"/>
              </a:rPr>
              <a:t>, Yan Luo</a:t>
            </a:r>
          </a:p>
          <a:p>
            <a:pPr>
              <a:lnSpc>
                <a:spcPct val="100000"/>
              </a:lnSpc>
            </a:pPr>
            <a:endParaRPr sz="2000" dirty="0">
              <a:latin typeface="Abadi" panose="020B0604020104020204" pitchFamily="34" charset="0"/>
              <a:cs typeface="Carlito"/>
            </a:endParaRPr>
          </a:p>
          <a:p>
            <a:pPr>
              <a:lnSpc>
                <a:spcPct val="100000"/>
              </a:lnSpc>
              <a:spcBef>
                <a:spcPts val="40"/>
              </a:spcBef>
            </a:pPr>
            <a:endParaRPr sz="1750" dirty="0">
              <a:latin typeface="Abadi" panose="020B0604020104020204" pitchFamily="34" charset="0"/>
              <a:cs typeface="Carlito"/>
            </a:endParaRPr>
          </a:p>
          <a:p>
            <a:pPr marL="12700">
              <a:lnSpc>
                <a:spcPct val="100000"/>
              </a:lnSpc>
              <a:spcBef>
                <a:spcPts val="5"/>
              </a:spcBef>
            </a:pPr>
            <a:r>
              <a:rPr sz="2000" u="heavy" dirty="0">
                <a:solidFill>
                  <a:srgbClr val="404040"/>
                </a:solidFill>
                <a:uFill>
                  <a:solidFill>
                    <a:srgbClr val="404040"/>
                  </a:solidFill>
                </a:uFill>
                <a:latin typeface="Abadi" panose="020B0604020104020204" pitchFamily="34" charset="0"/>
                <a:cs typeface="Carlito"/>
              </a:rPr>
              <a:t>Special </a:t>
            </a:r>
            <a:r>
              <a:rPr sz="2000" u="heavy" spc="-15" dirty="0">
                <a:solidFill>
                  <a:srgbClr val="404040"/>
                </a:solidFill>
                <a:uFill>
                  <a:solidFill>
                    <a:srgbClr val="404040"/>
                  </a:solidFill>
                </a:uFill>
                <a:latin typeface="Abadi" panose="020B0604020104020204" pitchFamily="34" charset="0"/>
                <a:cs typeface="Carlito"/>
              </a:rPr>
              <a:t>Thanks </a:t>
            </a:r>
            <a:r>
              <a:rPr sz="2000" u="heavy" spc="-20" dirty="0">
                <a:solidFill>
                  <a:srgbClr val="404040"/>
                </a:solidFill>
                <a:uFill>
                  <a:solidFill>
                    <a:srgbClr val="404040"/>
                  </a:solidFill>
                </a:uFill>
                <a:latin typeface="Abadi" panose="020B0604020104020204" pitchFamily="34" charset="0"/>
                <a:cs typeface="Carlito"/>
              </a:rPr>
              <a:t>to </a:t>
            </a:r>
            <a:r>
              <a:rPr sz="2000" u="heavy" dirty="0">
                <a:solidFill>
                  <a:srgbClr val="404040"/>
                </a:solidFill>
                <a:uFill>
                  <a:solidFill>
                    <a:srgbClr val="404040"/>
                  </a:solidFill>
                </a:uFill>
                <a:latin typeface="Abadi" panose="020B0604020104020204" pitchFamily="34" charset="0"/>
                <a:cs typeface="Carlito"/>
              </a:rPr>
              <a:t>All </a:t>
            </a:r>
            <a:r>
              <a:rPr sz="2000" u="heavy" spc="-20" dirty="0">
                <a:solidFill>
                  <a:srgbClr val="404040"/>
                </a:solidFill>
                <a:uFill>
                  <a:solidFill>
                    <a:srgbClr val="404040"/>
                  </a:solidFill>
                </a:uFill>
                <a:latin typeface="Abadi" panose="020B0604020104020204" pitchFamily="34" charset="0"/>
                <a:cs typeface="Carlito"/>
              </a:rPr>
              <a:t>Instructors:</a:t>
            </a:r>
            <a:endParaRPr sz="2000" dirty="0">
              <a:latin typeface="Abadi" panose="020B0604020104020204" pitchFamily="34" charset="0"/>
              <a:cs typeface="Carlito"/>
            </a:endParaRPr>
          </a:p>
          <a:p>
            <a:pPr marL="12700">
              <a:lnSpc>
                <a:spcPct val="100000"/>
              </a:lnSpc>
              <a:spcBef>
                <a:spcPts val="1200"/>
              </a:spcBef>
            </a:pPr>
            <a:r>
              <a:rPr sz="2000" u="heavy" spc="-20" dirty="0">
                <a:solidFill>
                  <a:srgbClr val="800080"/>
                </a:solidFill>
                <a:uFill>
                  <a:solidFill>
                    <a:srgbClr val="2996E1"/>
                  </a:solidFill>
                </a:uFill>
                <a:latin typeface="Abadi" panose="020B0604020104020204" pitchFamily="34" charset="0"/>
                <a:cs typeface="Carlito"/>
                <a:hlinkClick r:id="rId5"/>
              </a:rPr>
              <a:t>https://www.coursera.org/professional-certificates/ibm-data-science?#instructors</a:t>
            </a:r>
            <a:endParaRPr sz="2000" dirty="0">
              <a:latin typeface="Abadi" panose="020B0604020104020204" pitchFamily="34" charset="0"/>
              <a:cs typeface="Carlito"/>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92629" cy="464727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2880"/>
            <a:ext cx="10515600" cy="4724083"/>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Data collection involved using Space X's public API for retrieving information through API requests.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Web scraping was employed to extract data from a specific table in Space X's Wikipedia page.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Columns obtained from Space X API data included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and various technical details like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etc.</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Wikipedia web scraping yielded columns such as 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and Time.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data collection process was structured to gather comprehensive information for subsequent analysis and modeling.</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572761" y="4303268"/>
            <a:ext cx="5087939" cy="1602994"/>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https://github.com/PriyaSKulkarni/Data_Science_Capstone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bject 6">
            <a:extLst>
              <a:ext uri="{FF2B5EF4-FFF2-40B4-BE49-F238E27FC236}">
                <a16:creationId xmlns:a16="http://schemas.microsoft.com/office/drawing/2014/main" id="{FBBD39AD-509F-CA0B-64ED-5FC4B0FB417F}"/>
              </a:ext>
            </a:extLst>
          </p:cNvPr>
          <p:cNvSpPr/>
          <p:nvPr/>
        </p:nvSpPr>
        <p:spPr>
          <a:xfrm>
            <a:off x="1705106" y="1970531"/>
            <a:ext cx="237744" cy="13898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7" name="object 7">
            <a:extLst>
              <a:ext uri="{FF2B5EF4-FFF2-40B4-BE49-F238E27FC236}">
                <a16:creationId xmlns:a16="http://schemas.microsoft.com/office/drawing/2014/main" id="{4185C075-3F33-F996-ED86-02857B59FC2E}"/>
              </a:ext>
            </a:extLst>
          </p:cNvPr>
          <p:cNvGrpSpPr/>
          <p:nvPr/>
        </p:nvGrpSpPr>
        <p:grpSpPr>
          <a:xfrm>
            <a:off x="1402591" y="1645536"/>
            <a:ext cx="1851660" cy="1607820"/>
            <a:chOff x="4782311" y="1478280"/>
            <a:chExt cx="1851660" cy="1607820"/>
          </a:xfrm>
        </p:grpSpPr>
        <p:sp>
          <p:nvSpPr>
            <p:cNvPr id="49" name="object 8">
              <a:extLst>
                <a:ext uri="{FF2B5EF4-FFF2-40B4-BE49-F238E27FC236}">
                  <a16:creationId xmlns:a16="http://schemas.microsoft.com/office/drawing/2014/main" id="{DD0B4D16-AD98-D7E3-CFBF-42736BFF5E7A}"/>
                </a:ext>
              </a:extLst>
            </p:cNvPr>
            <p:cNvSpPr/>
            <p:nvPr/>
          </p:nvSpPr>
          <p:spPr>
            <a:xfrm>
              <a:off x="5084063" y="1766316"/>
              <a:ext cx="158496" cy="131978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9">
              <a:extLst>
                <a:ext uri="{FF2B5EF4-FFF2-40B4-BE49-F238E27FC236}">
                  <a16:creationId xmlns:a16="http://schemas.microsoft.com/office/drawing/2014/main" id="{C1C32EC9-B408-C615-8887-5F32F5C99ACD}"/>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1" name="object 10">
              <a:extLst>
                <a:ext uri="{FF2B5EF4-FFF2-40B4-BE49-F238E27FC236}">
                  <a16:creationId xmlns:a16="http://schemas.microsoft.com/office/drawing/2014/main" id="{CB3B4ECA-F4F3-5EE7-2A45-5F7C0F6AE769}"/>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11">
              <a:extLst>
                <a:ext uri="{FF2B5EF4-FFF2-40B4-BE49-F238E27FC236}">
                  <a16:creationId xmlns:a16="http://schemas.microsoft.com/office/drawing/2014/main" id="{27A9DAF3-DFA1-EFF6-1BD8-B6EC3576D9FE}"/>
                </a:ext>
              </a:extLst>
            </p:cNvPr>
            <p:cNvSpPr/>
            <p:nvPr/>
          </p:nvSpPr>
          <p:spPr>
            <a:xfrm>
              <a:off x="4803647" y="1499616"/>
              <a:ext cx="1772411"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8" name="object 12">
            <a:extLst>
              <a:ext uri="{FF2B5EF4-FFF2-40B4-BE49-F238E27FC236}">
                <a16:creationId xmlns:a16="http://schemas.microsoft.com/office/drawing/2014/main" id="{3ED095CF-E367-29B4-EA77-4985FF4B2228}"/>
              </a:ext>
            </a:extLst>
          </p:cNvPr>
          <p:cNvSpPr txBox="1"/>
          <p:nvPr/>
        </p:nvSpPr>
        <p:spPr>
          <a:xfrm>
            <a:off x="1658243" y="1982469"/>
            <a:ext cx="1327150"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9" name="object 13">
            <a:extLst>
              <a:ext uri="{FF2B5EF4-FFF2-40B4-BE49-F238E27FC236}">
                <a16:creationId xmlns:a16="http://schemas.microsoft.com/office/drawing/2014/main" id="{2F57B1BF-F778-F774-09E0-03FE5B9A5579}"/>
              </a:ext>
            </a:extLst>
          </p:cNvPr>
          <p:cNvGrpSpPr/>
          <p:nvPr/>
        </p:nvGrpSpPr>
        <p:grpSpPr>
          <a:xfrm>
            <a:off x="1424689" y="3023615"/>
            <a:ext cx="1851660" cy="1665732"/>
            <a:chOff x="4782311" y="2807207"/>
            <a:chExt cx="1851660" cy="1665732"/>
          </a:xfrm>
        </p:grpSpPr>
        <p:sp>
          <p:nvSpPr>
            <p:cNvPr id="44" name="object 14">
              <a:extLst>
                <a:ext uri="{FF2B5EF4-FFF2-40B4-BE49-F238E27FC236}">
                  <a16:creationId xmlns:a16="http://schemas.microsoft.com/office/drawing/2014/main" id="{D308FFD2-BE32-C62A-53F3-2473641B747B}"/>
                </a:ext>
              </a:extLst>
            </p:cNvPr>
            <p:cNvSpPr/>
            <p:nvPr/>
          </p:nvSpPr>
          <p:spPr>
            <a:xfrm>
              <a:off x="5062727" y="3073907"/>
              <a:ext cx="237744" cy="1399032"/>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15">
              <a:extLst>
                <a:ext uri="{FF2B5EF4-FFF2-40B4-BE49-F238E27FC236}">
                  <a16:creationId xmlns:a16="http://schemas.microsoft.com/office/drawing/2014/main" id="{48C8DEB0-2FF9-F367-540F-5C1F767AFEBE}"/>
                </a:ext>
              </a:extLst>
            </p:cNvPr>
            <p:cNvSpPr/>
            <p:nvPr/>
          </p:nvSpPr>
          <p:spPr>
            <a:xfrm>
              <a:off x="5084063" y="3095243"/>
              <a:ext cx="158496" cy="131978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16">
              <a:extLst>
                <a:ext uri="{FF2B5EF4-FFF2-40B4-BE49-F238E27FC236}">
                  <a16:creationId xmlns:a16="http://schemas.microsoft.com/office/drawing/2014/main" id="{00B1891D-7FB5-CF05-A779-418707389B2A}"/>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17">
              <a:extLst>
                <a:ext uri="{FF2B5EF4-FFF2-40B4-BE49-F238E27FC236}">
                  <a16:creationId xmlns:a16="http://schemas.microsoft.com/office/drawing/2014/main" id="{E26FD47F-29E0-C7DC-EB8A-7A24ADD08852}"/>
                </a:ext>
              </a:extLst>
            </p:cNvPr>
            <p:cNvSpPr/>
            <p:nvPr/>
          </p:nvSpPr>
          <p:spPr>
            <a:xfrm>
              <a:off x="4888991" y="2839211"/>
              <a:ext cx="1677923" cy="1115568"/>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18">
              <a:extLst>
                <a:ext uri="{FF2B5EF4-FFF2-40B4-BE49-F238E27FC236}">
                  <a16:creationId xmlns:a16="http://schemas.microsoft.com/office/drawing/2014/main" id="{F5C85E5D-C6EC-129D-EB96-715B08CA0A6E}"/>
                </a:ext>
              </a:extLst>
            </p:cNvPr>
            <p:cNvSpPr/>
            <p:nvPr/>
          </p:nvSpPr>
          <p:spPr>
            <a:xfrm>
              <a:off x="4803647" y="2828543"/>
              <a:ext cx="1772411"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0" name="object 19">
            <a:extLst>
              <a:ext uri="{FF2B5EF4-FFF2-40B4-BE49-F238E27FC236}">
                <a16:creationId xmlns:a16="http://schemas.microsoft.com/office/drawing/2014/main" id="{F535A9A4-3068-44D5-2DBC-1049E1A29A16}"/>
              </a:ext>
            </a:extLst>
          </p:cNvPr>
          <p:cNvSpPr txBox="1"/>
          <p:nvPr/>
        </p:nvSpPr>
        <p:spPr>
          <a:xfrm>
            <a:off x="1658243" y="3102991"/>
            <a:ext cx="1332865" cy="882015"/>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11" name="object 20">
            <a:extLst>
              <a:ext uri="{FF2B5EF4-FFF2-40B4-BE49-F238E27FC236}">
                <a16:creationId xmlns:a16="http://schemas.microsoft.com/office/drawing/2014/main" id="{38753166-3436-D3B7-20DC-5C3FF3DA86BD}"/>
              </a:ext>
            </a:extLst>
          </p:cNvPr>
          <p:cNvGrpSpPr/>
          <p:nvPr/>
        </p:nvGrpSpPr>
        <p:grpSpPr>
          <a:xfrm>
            <a:off x="1424689" y="4354067"/>
            <a:ext cx="2790443" cy="1141476"/>
            <a:chOff x="4782311" y="4137659"/>
            <a:chExt cx="2790443" cy="1141476"/>
          </a:xfrm>
        </p:grpSpPr>
        <p:sp>
          <p:nvSpPr>
            <p:cNvPr id="39" name="object 21">
              <a:extLst>
                <a:ext uri="{FF2B5EF4-FFF2-40B4-BE49-F238E27FC236}">
                  <a16:creationId xmlns:a16="http://schemas.microsoft.com/office/drawing/2014/main" id="{4B4523CE-F5B4-48A8-ACB6-764137B1C3AE}"/>
                </a:ext>
              </a:extLst>
            </p:cNvPr>
            <p:cNvSpPr/>
            <p:nvPr/>
          </p:nvSpPr>
          <p:spPr>
            <a:xfrm>
              <a:off x="5146547" y="4319015"/>
              <a:ext cx="2426207" cy="239268"/>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22">
              <a:extLst>
                <a:ext uri="{FF2B5EF4-FFF2-40B4-BE49-F238E27FC236}">
                  <a16:creationId xmlns:a16="http://schemas.microsoft.com/office/drawing/2014/main" id="{036C7A92-BA81-6660-4992-21B76EB6D7E5}"/>
                </a:ext>
              </a:extLst>
            </p:cNvPr>
            <p:cNvSpPr/>
            <p:nvPr/>
          </p:nvSpPr>
          <p:spPr>
            <a:xfrm>
              <a:off x="5167883" y="4340351"/>
              <a:ext cx="2346960" cy="160019"/>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23">
              <a:extLst>
                <a:ext uri="{FF2B5EF4-FFF2-40B4-BE49-F238E27FC236}">
                  <a16:creationId xmlns:a16="http://schemas.microsoft.com/office/drawing/2014/main" id="{D5D4AF7D-8125-D139-9FFE-F860CC3F8DCA}"/>
                </a:ext>
              </a:extLst>
            </p:cNvPr>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2" name="object 24">
              <a:extLst>
                <a:ext uri="{FF2B5EF4-FFF2-40B4-BE49-F238E27FC236}">
                  <a16:creationId xmlns:a16="http://schemas.microsoft.com/office/drawing/2014/main" id="{F3BB592F-895A-93FE-1144-BABB5457C7C1}"/>
                </a:ext>
              </a:extLst>
            </p:cNvPr>
            <p:cNvSpPr/>
            <p:nvPr/>
          </p:nvSpPr>
          <p:spPr>
            <a:xfrm>
              <a:off x="4850891" y="4273295"/>
              <a:ext cx="1755648" cy="90525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25">
              <a:extLst>
                <a:ext uri="{FF2B5EF4-FFF2-40B4-BE49-F238E27FC236}">
                  <a16:creationId xmlns:a16="http://schemas.microsoft.com/office/drawing/2014/main" id="{C2F96419-C5DF-A6F3-22F3-DB4BC7400268}"/>
                </a:ext>
              </a:extLst>
            </p:cNvPr>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26">
            <a:extLst>
              <a:ext uri="{FF2B5EF4-FFF2-40B4-BE49-F238E27FC236}">
                <a16:creationId xmlns:a16="http://schemas.microsoft.com/office/drawing/2014/main" id="{0A687098-3340-EC7D-8847-8A5023AA7554}"/>
              </a:ext>
            </a:extLst>
          </p:cNvPr>
          <p:cNvSpPr txBox="1"/>
          <p:nvPr/>
        </p:nvSpPr>
        <p:spPr>
          <a:xfrm>
            <a:off x="1620143" y="4537328"/>
            <a:ext cx="1403985" cy="664845"/>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13" name="object 27">
            <a:extLst>
              <a:ext uri="{FF2B5EF4-FFF2-40B4-BE49-F238E27FC236}">
                <a16:creationId xmlns:a16="http://schemas.microsoft.com/office/drawing/2014/main" id="{62D3A524-BC44-B558-8517-24BF979ECC10}"/>
              </a:ext>
            </a:extLst>
          </p:cNvPr>
          <p:cNvGrpSpPr/>
          <p:nvPr/>
        </p:nvGrpSpPr>
        <p:grpSpPr>
          <a:xfrm>
            <a:off x="3782318" y="3290315"/>
            <a:ext cx="1859280" cy="2205228"/>
            <a:chOff x="7139940" y="3073907"/>
            <a:chExt cx="1859280" cy="2205228"/>
          </a:xfrm>
        </p:grpSpPr>
        <p:sp>
          <p:nvSpPr>
            <p:cNvPr id="34" name="object 28">
              <a:extLst>
                <a:ext uri="{FF2B5EF4-FFF2-40B4-BE49-F238E27FC236}">
                  <a16:creationId xmlns:a16="http://schemas.microsoft.com/office/drawing/2014/main" id="{D0AD5173-91C8-045E-7646-7FB78CA5419B}"/>
                </a:ext>
              </a:extLst>
            </p:cNvPr>
            <p:cNvSpPr/>
            <p:nvPr/>
          </p:nvSpPr>
          <p:spPr>
            <a:xfrm>
              <a:off x="7418832" y="3073907"/>
              <a:ext cx="239268" cy="1399032"/>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29">
              <a:extLst>
                <a:ext uri="{FF2B5EF4-FFF2-40B4-BE49-F238E27FC236}">
                  <a16:creationId xmlns:a16="http://schemas.microsoft.com/office/drawing/2014/main" id="{533597C4-DD59-5C03-FC3B-6B1411A5BF69}"/>
                </a:ext>
              </a:extLst>
            </p:cNvPr>
            <p:cNvSpPr/>
            <p:nvPr/>
          </p:nvSpPr>
          <p:spPr>
            <a:xfrm>
              <a:off x="7440168" y="3095243"/>
              <a:ext cx="160020" cy="1319784"/>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30">
              <a:extLst>
                <a:ext uri="{FF2B5EF4-FFF2-40B4-BE49-F238E27FC236}">
                  <a16:creationId xmlns:a16="http://schemas.microsoft.com/office/drawing/2014/main" id="{6BBE2F2C-D60A-58D2-565F-B88AD8ACCA71}"/>
                </a:ext>
              </a:extLst>
            </p:cNvPr>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31">
              <a:extLst>
                <a:ext uri="{FF2B5EF4-FFF2-40B4-BE49-F238E27FC236}">
                  <a16:creationId xmlns:a16="http://schemas.microsoft.com/office/drawing/2014/main" id="{59419424-7E43-E817-CF7A-8238621C2D69}"/>
                </a:ext>
              </a:extLst>
            </p:cNvPr>
            <p:cNvSpPr/>
            <p:nvPr/>
          </p:nvSpPr>
          <p:spPr>
            <a:xfrm>
              <a:off x="7173468" y="4378451"/>
              <a:ext cx="1825752" cy="694944"/>
            </a:xfrm>
            <a:prstGeom prst="rect">
              <a:avLst/>
            </a:prstGeom>
            <a:blipFill>
              <a:blip r:embed="rId1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32">
              <a:extLst>
                <a:ext uri="{FF2B5EF4-FFF2-40B4-BE49-F238E27FC236}">
                  <a16:creationId xmlns:a16="http://schemas.microsoft.com/office/drawing/2014/main" id="{2041206A-5BD8-28DD-6685-4B1647D1A7C7}"/>
                </a:ext>
              </a:extLst>
            </p:cNvPr>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4" name="object 33">
            <a:extLst>
              <a:ext uri="{FF2B5EF4-FFF2-40B4-BE49-F238E27FC236}">
                <a16:creationId xmlns:a16="http://schemas.microsoft.com/office/drawing/2014/main" id="{ED815D0E-8D2A-1BB5-A4D0-32C86681900E}"/>
              </a:ext>
            </a:extLst>
          </p:cNvPr>
          <p:cNvSpPr txBox="1"/>
          <p:nvPr/>
        </p:nvSpPr>
        <p:spPr>
          <a:xfrm>
            <a:off x="3943099" y="4641850"/>
            <a:ext cx="1483995"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15" name="object 34">
            <a:extLst>
              <a:ext uri="{FF2B5EF4-FFF2-40B4-BE49-F238E27FC236}">
                <a16:creationId xmlns:a16="http://schemas.microsoft.com/office/drawing/2014/main" id="{4FA48855-2270-C191-2694-A19283563EFB}"/>
              </a:ext>
            </a:extLst>
          </p:cNvPr>
          <p:cNvGrpSpPr/>
          <p:nvPr/>
        </p:nvGrpSpPr>
        <p:grpSpPr>
          <a:xfrm>
            <a:off x="3782318" y="1961387"/>
            <a:ext cx="1868423" cy="2205228"/>
            <a:chOff x="7139940" y="1744979"/>
            <a:chExt cx="1868423" cy="2205228"/>
          </a:xfrm>
        </p:grpSpPr>
        <p:sp>
          <p:nvSpPr>
            <p:cNvPr id="29" name="object 35">
              <a:extLst>
                <a:ext uri="{FF2B5EF4-FFF2-40B4-BE49-F238E27FC236}">
                  <a16:creationId xmlns:a16="http://schemas.microsoft.com/office/drawing/2014/main" id="{6B9F3364-7908-BA41-0349-3A40BB8D034C}"/>
                </a:ext>
              </a:extLst>
            </p:cNvPr>
            <p:cNvSpPr/>
            <p:nvPr/>
          </p:nvSpPr>
          <p:spPr>
            <a:xfrm>
              <a:off x="7418832" y="1744979"/>
              <a:ext cx="239268" cy="1399032"/>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object 36">
              <a:extLst>
                <a:ext uri="{FF2B5EF4-FFF2-40B4-BE49-F238E27FC236}">
                  <a16:creationId xmlns:a16="http://schemas.microsoft.com/office/drawing/2014/main" id="{17EAB93C-3F25-3546-D7AF-EF9D0E37EB4B}"/>
                </a:ext>
              </a:extLst>
            </p:cNvPr>
            <p:cNvSpPr/>
            <p:nvPr/>
          </p:nvSpPr>
          <p:spPr>
            <a:xfrm>
              <a:off x="7440168" y="1766315"/>
              <a:ext cx="160020" cy="1319784"/>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37">
              <a:extLst>
                <a:ext uri="{FF2B5EF4-FFF2-40B4-BE49-F238E27FC236}">
                  <a16:creationId xmlns:a16="http://schemas.microsoft.com/office/drawing/2014/main" id="{AB3A3C3B-83A6-2236-BCF5-4A705598BA6F}"/>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38">
              <a:extLst>
                <a:ext uri="{FF2B5EF4-FFF2-40B4-BE49-F238E27FC236}">
                  <a16:creationId xmlns:a16="http://schemas.microsoft.com/office/drawing/2014/main" id="{A9BB3451-09B7-A05E-3644-DC615ED49AF1}"/>
                </a:ext>
              </a:extLst>
            </p:cNvPr>
            <p:cNvSpPr/>
            <p:nvPr/>
          </p:nvSpPr>
          <p:spPr>
            <a:xfrm>
              <a:off x="7164324" y="3047999"/>
              <a:ext cx="1844039" cy="696468"/>
            </a:xfrm>
            <a:prstGeom prst="rect">
              <a:avLst/>
            </a:prstGeom>
            <a:blipFill>
              <a:blip r:embed="rId1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39">
              <a:extLst>
                <a:ext uri="{FF2B5EF4-FFF2-40B4-BE49-F238E27FC236}">
                  <a16:creationId xmlns:a16="http://schemas.microsoft.com/office/drawing/2014/main" id="{1521F495-E3F3-C2E8-4134-3780BBFD61AB}"/>
                </a:ext>
              </a:extLst>
            </p:cNvPr>
            <p:cNvSpPr/>
            <p:nvPr/>
          </p:nvSpPr>
          <p:spPr>
            <a:xfrm>
              <a:off x="7161276" y="2828543"/>
              <a:ext cx="1772412"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40">
            <a:extLst>
              <a:ext uri="{FF2B5EF4-FFF2-40B4-BE49-F238E27FC236}">
                <a16:creationId xmlns:a16="http://schemas.microsoft.com/office/drawing/2014/main" id="{0518E34A-77B5-CFDB-7D41-9C0F23FDB5A4}"/>
              </a:ext>
            </a:extLst>
          </p:cNvPr>
          <p:cNvSpPr txBox="1"/>
          <p:nvPr/>
        </p:nvSpPr>
        <p:spPr>
          <a:xfrm>
            <a:off x="3933956" y="3312413"/>
            <a:ext cx="1492885"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17" name="object 41">
            <a:extLst>
              <a:ext uri="{FF2B5EF4-FFF2-40B4-BE49-F238E27FC236}">
                <a16:creationId xmlns:a16="http://schemas.microsoft.com/office/drawing/2014/main" id="{C8D850E3-C5D6-1513-A000-668787FE0189}"/>
              </a:ext>
            </a:extLst>
          </p:cNvPr>
          <p:cNvGrpSpPr/>
          <p:nvPr/>
        </p:nvGrpSpPr>
        <p:grpSpPr>
          <a:xfrm>
            <a:off x="3782318" y="1694688"/>
            <a:ext cx="2790443" cy="1143000"/>
            <a:chOff x="7139940" y="1478280"/>
            <a:chExt cx="2790443" cy="1143000"/>
          </a:xfrm>
        </p:grpSpPr>
        <p:sp>
          <p:nvSpPr>
            <p:cNvPr id="24" name="object 42">
              <a:extLst>
                <a:ext uri="{FF2B5EF4-FFF2-40B4-BE49-F238E27FC236}">
                  <a16:creationId xmlns:a16="http://schemas.microsoft.com/office/drawing/2014/main" id="{E0B05520-D3CE-5CA0-474A-E6B0EC000DAD}"/>
                </a:ext>
              </a:extLst>
            </p:cNvPr>
            <p:cNvSpPr/>
            <p:nvPr/>
          </p:nvSpPr>
          <p:spPr>
            <a:xfrm>
              <a:off x="7504176" y="1661160"/>
              <a:ext cx="2426207" cy="237744"/>
            </a:xfrm>
            <a:prstGeom prst="rect">
              <a:avLst/>
            </a:prstGeom>
            <a:blipFill>
              <a:blip r:embed="rId1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43">
              <a:extLst>
                <a:ext uri="{FF2B5EF4-FFF2-40B4-BE49-F238E27FC236}">
                  <a16:creationId xmlns:a16="http://schemas.microsoft.com/office/drawing/2014/main" id="{E09144F6-7561-02DA-F385-06751493A844}"/>
                </a:ext>
              </a:extLst>
            </p:cNvPr>
            <p:cNvSpPr/>
            <p:nvPr/>
          </p:nvSpPr>
          <p:spPr>
            <a:xfrm>
              <a:off x="7525512" y="1682496"/>
              <a:ext cx="2346959" cy="158496"/>
            </a:xfrm>
            <a:prstGeom prst="rect">
              <a:avLst/>
            </a:prstGeom>
            <a:blipFill>
              <a:blip r:embed="rId2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44">
              <a:extLst>
                <a:ext uri="{FF2B5EF4-FFF2-40B4-BE49-F238E27FC236}">
                  <a16:creationId xmlns:a16="http://schemas.microsoft.com/office/drawing/2014/main" id="{AB8B4FBF-3634-4719-2230-1B32D402BEB3}"/>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45">
              <a:extLst>
                <a:ext uri="{FF2B5EF4-FFF2-40B4-BE49-F238E27FC236}">
                  <a16:creationId xmlns:a16="http://schemas.microsoft.com/office/drawing/2014/main" id="{98F1E661-D789-DFB8-7DE5-27AAC9737A40}"/>
                </a:ext>
              </a:extLst>
            </p:cNvPr>
            <p:cNvSpPr/>
            <p:nvPr/>
          </p:nvSpPr>
          <p:spPr>
            <a:xfrm>
              <a:off x="7226808" y="1615440"/>
              <a:ext cx="1717548" cy="903731"/>
            </a:xfrm>
            <a:prstGeom prst="rect">
              <a:avLst/>
            </a:prstGeom>
            <a:blipFill>
              <a:blip r:embed="rId2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46">
              <a:extLst>
                <a:ext uri="{FF2B5EF4-FFF2-40B4-BE49-F238E27FC236}">
                  <a16:creationId xmlns:a16="http://schemas.microsoft.com/office/drawing/2014/main" id="{2C4D9421-069B-9666-AC2B-A5AF666398EF}"/>
                </a:ext>
              </a:extLst>
            </p:cNvPr>
            <p:cNvSpPr/>
            <p:nvPr/>
          </p:nvSpPr>
          <p:spPr>
            <a:xfrm>
              <a:off x="7161276" y="1499616"/>
              <a:ext cx="1772412"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8" name="object 47">
            <a:extLst>
              <a:ext uri="{FF2B5EF4-FFF2-40B4-BE49-F238E27FC236}">
                <a16:creationId xmlns:a16="http://schemas.microsoft.com/office/drawing/2014/main" id="{01178732-0B94-334B-38BD-8EDFE60FBE37}"/>
              </a:ext>
            </a:extLst>
          </p:cNvPr>
          <p:cNvSpPr txBox="1">
            <a:spLocks noGrp="1"/>
          </p:cNvSpPr>
          <p:nvPr/>
        </p:nvSpPr>
        <p:spPr>
          <a:xfrm>
            <a:off x="3996439" y="1877313"/>
            <a:ext cx="1373505" cy="673100"/>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19" name="object 48">
            <a:extLst>
              <a:ext uri="{FF2B5EF4-FFF2-40B4-BE49-F238E27FC236}">
                <a16:creationId xmlns:a16="http://schemas.microsoft.com/office/drawing/2014/main" id="{8963864C-BCAE-709F-2518-9E03480D1DDC}"/>
              </a:ext>
            </a:extLst>
          </p:cNvPr>
          <p:cNvGrpSpPr/>
          <p:nvPr/>
        </p:nvGrpSpPr>
        <p:grpSpPr>
          <a:xfrm>
            <a:off x="6138421" y="1694688"/>
            <a:ext cx="1894331" cy="1143000"/>
            <a:chOff x="9496043" y="1478280"/>
            <a:chExt cx="1894331" cy="1143000"/>
          </a:xfrm>
        </p:grpSpPr>
        <p:sp>
          <p:nvSpPr>
            <p:cNvPr id="21" name="object 49">
              <a:extLst>
                <a:ext uri="{FF2B5EF4-FFF2-40B4-BE49-F238E27FC236}">
                  <a16:creationId xmlns:a16="http://schemas.microsoft.com/office/drawing/2014/main" id="{17C4B93E-984E-6E20-4A5B-7F2B8C5FFBDF}"/>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50">
              <a:extLst>
                <a:ext uri="{FF2B5EF4-FFF2-40B4-BE49-F238E27FC236}">
                  <a16:creationId xmlns:a16="http://schemas.microsoft.com/office/drawing/2014/main" id="{211A461A-100A-8F10-8577-1F253782CC29}"/>
                </a:ext>
              </a:extLst>
            </p:cNvPr>
            <p:cNvSpPr/>
            <p:nvPr/>
          </p:nvSpPr>
          <p:spPr>
            <a:xfrm>
              <a:off x="9497567" y="1615440"/>
              <a:ext cx="1892807" cy="903731"/>
            </a:xfrm>
            <a:prstGeom prst="rect">
              <a:avLst/>
            </a:prstGeom>
            <a:blipFill>
              <a:blip r:embed="rId2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51">
              <a:extLst>
                <a:ext uri="{FF2B5EF4-FFF2-40B4-BE49-F238E27FC236}">
                  <a16:creationId xmlns:a16="http://schemas.microsoft.com/office/drawing/2014/main" id="{01EE5366-FD5E-33D0-80D8-CD99DB1BBC8B}"/>
                </a:ext>
              </a:extLst>
            </p:cNvPr>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0" name="object 52">
            <a:extLst>
              <a:ext uri="{FF2B5EF4-FFF2-40B4-BE49-F238E27FC236}">
                <a16:creationId xmlns:a16="http://schemas.microsoft.com/office/drawing/2014/main" id="{A2C30A23-D7C4-FB59-981B-E48D4DAFD603}"/>
              </a:ext>
            </a:extLst>
          </p:cNvPr>
          <p:cNvSpPr txBox="1"/>
          <p:nvPr/>
        </p:nvSpPr>
        <p:spPr>
          <a:xfrm>
            <a:off x="6282694" y="1877313"/>
            <a:ext cx="1539240" cy="670560"/>
          </a:xfrm>
          <a:prstGeom prst="rect">
            <a:avLst/>
          </a:prstGeom>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4638105"/>
            <a:ext cx="3932238" cy="96577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https://github.com/PriyaSKulkarni/Data_Science_Capstone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object 6">
            <a:extLst>
              <a:ext uri="{FF2B5EF4-FFF2-40B4-BE49-F238E27FC236}">
                <a16:creationId xmlns:a16="http://schemas.microsoft.com/office/drawing/2014/main" id="{AA5E1109-B317-F784-8150-8910DB265893}"/>
              </a:ext>
            </a:extLst>
          </p:cNvPr>
          <p:cNvGrpSpPr/>
          <p:nvPr/>
        </p:nvGrpSpPr>
        <p:grpSpPr>
          <a:xfrm>
            <a:off x="5315576" y="1455992"/>
            <a:ext cx="2621280" cy="2318005"/>
            <a:chOff x="5111496" y="713231"/>
            <a:chExt cx="2621280" cy="2318005"/>
          </a:xfrm>
        </p:grpSpPr>
        <p:sp>
          <p:nvSpPr>
            <p:cNvPr id="42" name="object 7">
              <a:extLst>
                <a:ext uri="{FF2B5EF4-FFF2-40B4-BE49-F238E27FC236}">
                  <a16:creationId xmlns:a16="http://schemas.microsoft.com/office/drawing/2014/main" id="{EA421462-EC93-6F38-4326-2443B82F464E}"/>
                </a:ext>
              </a:extLst>
            </p:cNvPr>
            <p:cNvSpPr/>
            <p:nvPr/>
          </p:nvSpPr>
          <p:spPr>
            <a:xfrm>
              <a:off x="5506212" y="1098804"/>
              <a:ext cx="304800" cy="193243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8">
              <a:extLst>
                <a:ext uri="{FF2B5EF4-FFF2-40B4-BE49-F238E27FC236}">
                  <a16:creationId xmlns:a16="http://schemas.microsoft.com/office/drawing/2014/main" id="{7E76F048-9C58-5198-2DE0-79300B8D0DF5}"/>
                </a:ext>
              </a:extLst>
            </p:cNvPr>
            <p:cNvSpPr/>
            <p:nvPr/>
          </p:nvSpPr>
          <p:spPr>
            <a:xfrm>
              <a:off x="5527548" y="1110995"/>
              <a:ext cx="225551" cy="1862327"/>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9">
              <a:extLst>
                <a:ext uri="{FF2B5EF4-FFF2-40B4-BE49-F238E27FC236}">
                  <a16:creationId xmlns:a16="http://schemas.microsoft.com/office/drawing/2014/main" id="{81472F7F-20C9-72C0-502F-26061B9B7230}"/>
                </a:ext>
              </a:extLst>
            </p:cNvPr>
            <p:cNvSpPr/>
            <p:nvPr/>
          </p:nvSpPr>
          <p:spPr>
            <a:xfrm>
              <a:off x="5111496" y="713231"/>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10">
              <a:extLst>
                <a:ext uri="{FF2B5EF4-FFF2-40B4-BE49-F238E27FC236}">
                  <a16:creationId xmlns:a16="http://schemas.microsoft.com/office/drawing/2014/main" id="{1416FB6D-B8AD-6A7C-5D41-9C66BD9BBE73}"/>
                </a:ext>
              </a:extLst>
            </p:cNvPr>
            <p:cNvSpPr/>
            <p:nvPr/>
          </p:nvSpPr>
          <p:spPr>
            <a:xfrm>
              <a:off x="5134356" y="1037843"/>
              <a:ext cx="2598420" cy="981455"/>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11">
              <a:extLst>
                <a:ext uri="{FF2B5EF4-FFF2-40B4-BE49-F238E27FC236}">
                  <a16:creationId xmlns:a16="http://schemas.microsoft.com/office/drawing/2014/main" id="{A7CA6374-AA76-5211-3BB0-3D89BB4DE405}"/>
                </a:ext>
              </a:extLst>
            </p:cNvPr>
            <p:cNvSpPr/>
            <p:nvPr/>
          </p:nvSpPr>
          <p:spPr>
            <a:xfrm>
              <a:off x="5132832" y="734567"/>
              <a:ext cx="2500884"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12">
            <a:extLst>
              <a:ext uri="{FF2B5EF4-FFF2-40B4-BE49-F238E27FC236}">
                <a16:creationId xmlns:a16="http://schemas.microsoft.com/office/drawing/2014/main" id="{633F6EBF-E97C-A48B-A8E5-43F4D113B7A7}"/>
              </a:ext>
            </a:extLst>
          </p:cNvPr>
          <p:cNvSpPr txBox="1"/>
          <p:nvPr/>
        </p:nvSpPr>
        <p:spPr>
          <a:xfrm>
            <a:off x="5518649" y="1846898"/>
            <a:ext cx="2121535" cy="66548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8" name="object 13">
            <a:extLst>
              <a:ext uri="{FF2B5EF4-FFF2-40B4-BE49-F238E27FC236}">
                <a16:creationId xmlns:a16="http://schemas.microsoft.com/office/drawing/2014/main" id="{B4A2456D-3C9E-DA49-F609-898965661451}"/>
              </a:ext>
            </a:extLst>
          </p:cNvPr>
          <p:cNvGrpSpPr/>
          <p:nvPr/>
        </p:nvGrpSpPr>
        <p:grpSpPr>
          <a:xfrm>
            <a:off x="5315576" y="3332037"/>
            <a:ext cx="2580131" cy="2318004"/>
            <a:chOff x="5111496" y="2589276"/>
            <a:chExt cx="2580131" cy="2318004"/>
          </a:xfrm>
        </p:grpSpPr>
        <p:sp>
          <p:nvSpPr>
            <p:cNvPr id="37" name="object 14">
              <a:extLst>
                <a:ext uri="{FF2B5EF4-FFF2-40B4-BE49-F238E27FC236}">
                  <a16:creationId xmlns:a16="http://schemas.microsoft.com/office/drawing/2014/main" id="{F249035D-3090-0565-0061-192288DF7F4E}"/>
                </a:ext>
              </a:extLst>
            </p:cNvPr>
            <p:cNvSpPr/>
            <p:nvPr/>
          </p:nvSpPr>
          <p:spPr>
            <a:xfrm>
              <a:off x="5506212" y="2965704"/>
              <a:ext cx="304800" cy="1941576"/>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15">
              <a:extLst>
                <a:ext uri="{FF2B5EF4-FFF2-40B4-BE49-F238E27FC236}">
                  <a16:creationId xmlns:a16="http://schemas.microsoft.com/office/drawing/2014/main" id="{6307194C-CF5E-92A0-2668-CD1749F2254F}"/>
                </a:ext>
              </a:extLst>
            </p:cNvPr>
            <p:cNvSpPr/>
            <p:nvPr/>
          </p:nvSpPr>
          <p:spPr>
            <a:xfrm>
              <a:off x="5527548" y="2987040"/>
              <a:ext cx="225551" cy="1862327"/>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9" name="object 16">
              <a:extLst>
                <a:ext uri="{FF2B5EF4-FFF2-40B4-BE49-F238E27FC236}">
                  <a16:creationId xmlns:a16="http://schemas.microsoft.com/office/drawing/2014/main" id="{DB54B2DF-6416-B9D7-5EAF-3EEE6587EEAE}"/>
                </a:ext>
              </a:extLst>
            </p:cNvPr>
            <p:cNvSpPr/>
            <p:nvPr/>
          </p:nvSpPr>
          <p:spPr>
            <a:xfrm>
              <a:off x="5111496" y="2589276"/>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17">
              <a:extLst>
                <a:ext uri="{FF2B5EF4-FFF2-40B4-BE49-F238E27FC236}">
                  <a16:creationId xmlns:a16="http://schemas.microsoft.com/office/drawing/2014/main" id="{193034AC-FDB8-5FFC-F25B-7DEDB89A1B82}"/>
                </a:ext>
              </a:extLst>
            </p:cNvPr>
            <p:cNvSpPr/>
            <p:nvPr/>
          </p:nvSpPr>
          <p:spPr>
            <a:xfrm>
              <a:off x="5334000" y="2913888"/>
              <a:ext cx="2135124" cy="981456"/>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18">
              <a:extLst>
                <a:ext uri="{FF2B5EF4-FFF2-40B4-BE49-F238E27FC236}">
                  <a16:creationId xmlns:a16="http://schemas.microsoft.com/office/drawing/2014/main" id="{66272792-1309-636E-4ED0-027F79D62305}"/>
                </a:ext>
              </a:extLst>
            </p:cNvPr>
            <p:cNvSpPr/>
            <p:nvPr/>
          </p:nvSpPr>
          <p:spPr>
            <a:xfrm>
              <a:off x="5132832" y="2610612"/>
              <a:ext cx="2500884"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 name="object 19">
            <a:extLst>
              <a:ext uri="{FF2B5EF4-FFF2-40B4-BE49-F238E27FC236}">
                <a16:creationId xmlns:a16="http://schemas.microsoft.com/office/drawing/2014/main" id="{FCBCE2E8-1ED7-FEA5-5A26-884F12671981}"/>
              </a:ext>
            </a:extLst>
          </p:cNvPr>
          <p:cNvSpPr txBox="1"/>
          <p:nvPr/>
        </p:nvSpPr>
        <p:spPr>
          <a:xfrm>
            <a:off x="5718674" y="3723450"/>
            <a:ext cx="1709420" cy="66548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10" name="object 20">
            <a:extLst>
              <a:ext uri="{FF2B5EF4-FFF2-40B4-BE49-F238E27FC236}">
                <a16:creationId xmlns:a16="http://schemas.microsoft.com/office/drawing/2014/main" id="{CF18DFDF-D439-F0DF-BB53-DB40D0319355}"/>
              </a:ext>
            </a:extLst>
          </p:cNvPr>
          <p:cNvGrpSpPr/>
          <p:nvPr/>
        </p:nvGrpSpPr>
        <p:grpSpPr>
          <a:xfrm>
            <a:off x="5315576" y="5208081"/>
            <a:ext cx="3906011" cy="1580388"/>
            <a:chOff x="5111496" y="4465320"/>
            <a:chExt cx="3906011" cy="1580388"/>
          </a:xfrm>
        </p:grpSpPr>
        <p:sp>
          <p:nvSpPr>
            <p:cNvPr id="32" name="object 21">
              <a:extLst>
                <a:ext uri="{FF2B5EF4-FFF2-40B4-BE49-F238E27FC236}">
                  <a16:creationId xmlns:a16="http://schemas.microsoft.com/office/drawing/2014/main" id="{E15E00B7-0E9A-38AC-FF35-C008652FF079}"/>
                </a:ext>
              </a:extLst>
            </p:cNvPr>
            <p:cNvSpPr/>
            <p:nvPr/>
          </p:nvSpPr>
          <p:spPr>
            <a:xfrm>
              <a:off x="5625084" y="4721352"/>
              <a:ext cx="3392423" cy="304800"/>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22">
              <a:extLst>
                <a:ext uri="{FF2B5EF4-FFF2-40B4-BE49-F238E27FC236}">
                  <a16:creationId xmlns:a16="http://schemas.microsoft.com/office/drawing/2014/main" id="{3A9FFEEC-7127-5F82-8533-273E8DA30ADF}"/>
                </a:ext>
              </a:extLst>
            </p:cNvPr>
            <p:cNvSpPr/>
            <p:nvPr/>
          </p:nvSpPr>
          <p:spPr>
            <a:xfrm>
              <a:off x="5646420" y="4742688"/>
              <a:ext cx="3313176" cy="225551"/>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23">
              <a:extLst>
                <a:ext uri="{FF2B5EF4-FFF2-40B4-BE49-F238E27FC236}">
                  <a16:creationId xmlns:a16="http://schemas.microsoft.com/office/drawing/2014/main" id="{77DF68E2-66F7-8133-B34E-4851F8907F9A}"/>
                </a:ext>
              </a:extLst>
            </p:cNvPr>
            <p:cNvSpPr/>
            <p:nvPr/>
          </p:nvSpPr>
          <p:spPr>
            <a:xfrm>
              <a:off x="5111496" y="4465320"/>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24">
              <a:extLst>
                <a:ext uri="{FF2B5EF4-FFF2-40B4-BE49-F238E27FC236}">
                  <a16:creationId xmlns:a16="http://schemas.microsoft.com/office/drawing/2014/main" id="{A5C36C39-6B8D-DA28-6F8B-5D60BF6513BD}"/>
                </a:ext>
              </a:extLst>
            </p:cNvPr>
            <p:cNvSpPr/>
            <p:nvPr/>
          </p:nvSpPr>
          <p:spPr>
            <a:xfrm>
              <a:off x="5289804" y="4789932"/>
              <a:ext cx="2287524" cy="98145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25">
              <a:extLst>
                <a:ext uri="{FF2B5EF4-FFF2-40B4-BE49-F238E27FC236}">
                  <a16:creationId xmlns:a16="http://schemas.microsoft.com/office/drawing/2014/main" id="{89166161-9D56-2BA0-C882-5178F616A5C4}"/>
                </a:ext>
              </a:extLst>
            </p:cNvPr>
            <p:cNvSpPr/>
            <p:nvPr/>
          </p:nvSpPr>
          <p:spPr>
            <a:xfrm>
              <a:off x="5132832" y="4486656"/>
              <a:ext cx="2500884" cy="1501140"/>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26">
            <a:extLst>
              <a:ext uri="{FF2B5EF4-FFF2-40B4-BE49-F238E27FC236}">
                <a16:creationId xmlns:a16="http://schemas.microsoft.com/office/drawing/2014/main" id="{FEE037C7-D250-EA76-A65D-13E7B0064E0A}"/>
              </a:ext>
            </a:extLst>
          </p:cNvPr>
          <p:cNvSpPr txBox="1"/>
          <p:nvPr/>
        </p:nvSpPr>
        <p:spPr>
          <a:xfrm>
            <a:off x="5674096" y="5597082"/>
            <a:ext cx="1802130" cy="668655"/>
          </a:xfrm>
          <a:prstGeom prst="rect">
            <a:avLst/>
          </a:prstGeom>
        </p:spPr>
        <p:txBody>
          <a:bodyPr vert="horz" wrap="square" lIns="0" tIns="444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13" name="object 27">
            <a:extLst>
              <a:ext uri="{FF2B5EF4-FFF2-40B4-BE49-F238E27FC236}">
                <a16:creationId xmlns:a16="http://schemas.microsoft.com/office/drawing/2014/main" id="{3BB306B1-A0A0-5D5C-2CAA-9662266B5C1B}"/>
              </a:ext>
            </a:extLst>
          </p:cNvPr>
          <p:cNvGrpSpPr/>
          <p:nvPr/>
        </p:nvGrpSpPr>
        <p:grpSpPr>
          <a:xfrm>
            <a:off x="8642468" y="3708465"/>
            <a:ext cx="2580131" cy="3080004"/>
            <a:chOff x="8438388" y="2965704"/>
            <a:chExt cx="2580131" cy="3080004"/>
          </a:xfrm>
        </p:grpSpPr>
        <p:sp>
          <p:nvSpPr>
            <p:cNvPr id="27" name="object 28">
              <a:extLst>
                <a:ext uri="{FF2B5EF4-FFF2-40B4-BE49-F238E27FC236}">
                  <a16:creationId xmlns:a16="http://schemas.microsoft.com/office/drawing/2014/main" id="{5D8B2CD3-BFD9-1639-DAEE-BD969EE2B7AD}"/>
                </a:ext>
              </a:extLst>
            </p:cNvPr>
            <p:cNvSpPr/>
            <p:nvPr/>
          </p:nvSpPr>
          <p:spPr>
            <a:xfrm>
              <a:off x="8833104" y="2965704"/>
              <a:ext cx="304800" cy="194157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29">
              <a:extLst>
                <a:ext uri="{FF2B5EF4-FFF2-40B4-BE49-F238E27FC236}">
                  <a16:creationId xmlns:a16="http://schemas.microsoft.com/office/drawing/2014/main" id="{A466CC5C-969D-B6AF-95B8-E78B0AF61A6B}"/>
                </a:ext>
              </a:extLst>
            </p:cNvPr>
            <p:cNvSpPr/>
            <p:nvPr/>
          </p:nvSpPr>
          <p:spPr>
            <a:xfrm>
              <a:off x="8854440" y="2987040"/>
              <a:ext cx="225551" cy="18623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30">
              <a:extLst>
                <a:ext uri="{FF2B5EF4-FFF2-40B4-BE49-F238E27FC236}">
                  <a16:creationId xmlns:a16="http://schemas.microsoft.com/office/drawing/2014/main" id="{69F92938-197A-6C9D-0DE9-3F0F51FFCB59}"/>
                </a:ext>
              </a:extLst>
            </p:cNvPr>
            <p:cNvSpPr/>
            <p:nvPr/>
          </p:nvSpPr>
          <p:spPr>
            <a:xfrm>
              <a:off x="8438388" y="4465320"/>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object 31">
              <a:extLst>
                <a:ext uri="{FF2B5EF4-FFF2-40B4-BE49-F238E27FC236}">
                  <a16:creationId xmlns:a16="http://schemas.microsoft.com/office/drawing/2014/main" id="{2D54687C-6709-9EE9-D89D-0613765AF908}"/>
                </a:ext>
              </a:extLst>
            </p:cNvPr>
            <p:cNvSpPr/>
            <p:nvPr/>
          </p:nvSpPr>
          <p:spPr>
            <a:xfrm>
              <a:off x="8546592" y="4943855"/>
              <a:ext cx="2363724" cy="673607"/>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32">
              <a:extLst>
                <a:ext uri="{FF2B5EF4-FFF2-40B4-BE49-F238E27FC236}">
                  <a16:creationId xmlns:a16="http://schemas.microsoft.com/office/drawing/2014/main" id="{A2C990F9-8C3B-521C-9BA8-14708BDA11C0}"/>
                </a:ext>
              </a:extLst>
            </p:cNvPr>
            <p:cNvSpPr/>
            <p:nvPr/>
          </p:nvSpPr>
          <p:spPr>
            <a:xfrm>
              <a:off x="8459724" y="4486656"/>
              <a:ext cx="2500883" cy="1501140"/>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4" name="object 33">
            <a:extLst>
              <a:ext uri="{FF2B5EF4-FFF2-40B4-BE49-F238E27FC236}">
                <a16:creationId xmlns:a16="http://schemas.microsoft.com/office/drawing/2014/main" id="{0032F562-804E-4488-B172-10AF21F38E61}"/>
              </a:ext>
            </a:extLst>
          </p:cNvPr>
          <p:cNvSpPr txBox="1"/>
          <p:nvPr/>
        </p:nvSpPr>
        <p:spPr>
          <a:xfrm>
            <a:off x="8931520" y="5750751"/>
            <a:ext cx="1943735" cy="36068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15" name="object 34">
            <a:extLst>
              <a:ext uri="{FF2B5EF4-FFF2-40B4-BE49-F238E27FC236}">
                <a16:creationId xmlns:a16="http://schemas.microsoft.com/office/drawing/2014/main" id="{B68BC744-E16C-2EA3-4D2F-ABEF56888FA7}"/>
              </a:ext>
            </a:extLst>
          </p:cNvPr>
          <p:cNvGrpSpPr/>
          <p:nvPr/>
        </p:nvGrpSpPr>
        <p:grpSpPr>
          <a:xfrm>
            <a:off x="8642468" y="1832421"/>
            <a:ext cx="2580131" cy="3112008"/>
            <a:chOff x="8438388" y="1089660"/>
            <a:chExt cx="2580131" cy="3112008"/>
          </a:xfrm>
        </p:grpSpPr>
        <p:sp>
          <p:nvSpPr>
            <p:cNvPr id="22" name="object 35">
              <a:extLst>
                <a:ext uri="{FF2B5EF4-FFF2-40B4-BE49-F238E27FC236}">
                  <a16:creationId xmlns:a16="http://schemas.microsoft.com/office/drawing/2014/main" id="{50E0A597-5D44-E2EE-74A0-B5D26EF7ACA6}"/>
                </a:ext>
              </a:extLst>
            </p:cNvPr>
            <p:cNvSpPr/>
            <p:nvPr/>
          </p:nvSpPr>
          <p:spPr>
            <a:xfrm>
              <a:off x="8833104" y="1089660"/>
              <a:ext cx="304800" cy="194157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36">
              <a:extLst>
                <a:ext uri="{FF2B5EF4-FFF2-40B4-BE49-F238E27FC236}">
                  <a16:creationId xmlns:a16="http://schemas.microsoft.com/office/drawing/2014/main" id="{BB77A88D-80D1-061D-1A8A-E796796CC066}"/>
                </a:ext>
              </a:extLst>
            </p:cNvPr>
            <p:cNvSpPr/>
            <p:nvPr/>
          </p:nvSpPr>
          <p:spPr>
            <a:xfrm>
              <a:off x="8854440" y="1110996"/>
              <a:ext cx="225551" cy="18623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37">
              <a:extLst>
                <a:ext uri="{FF2B5EF4-FFF2-40B4-BE49-F238E27FC236}">
                  <a16:creationId xmlns:a16="http://schemas.microsoft.com/office/drawing/2014/main" id="{51EDDA7D-AD55-11FB-627E-29E171D38D0F}"/>
                </a:ext>
              </a:extLst>
            </p:cNvPr>
            <p:cNvSpPr/>
            <p:nvPr/>
          </p:nvSpPr>
          <p:spPr>
            <a:xfrm>
              <a:off x="8438388" y="2589276"/>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38">
              <a:extLst>
                <a:ext uri="{FF2B5EF4-FFF2-40B4-BE49-F238E27FC236}">
                  <a16:creationId xmlns:a16="http://schemas.microsoft.com/office/drawing/2014/main" id="{F69408AA-83AC-1CC8-6069-58D6D1E59524}"/>
                </a:ext>
              </a:extLst>
            </p:cNvPr>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39">
              <a:extLst>
                <a:ext uri="{FF2B5EF4-FFF2-40B4-BE49-F238E27FC236}">
                  <a16:creationId xmlns:a16="http://schemas.microsoft.com/office/drawing/2014/main" id="{0B4C01BA-0445-B418-49A7-5E6EC4DAEBE5}"/>
                </a:ext>
              </a:extLst>
            </p:cNvPr>
            <p:cNvSpPr/>
            <p:nvPr/>
          </p:nvSpPr>
          <p:spPr>
            <a:xfrm>
              <a:off x="8459724" y="2610612"/>
              <a:ext cx="2500883"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40">
            <a:extLst>
              <a:ext uri="{FF2B5EF4-FFF2-40B4-BE49-F238E27FC236}">
                <a16:creationId xmlns:a16="http://schemas.microsoft.com/office/drawing/2014/main" id="{6D070477-FEF6-B670-4C3F-11EAB726E510}"/>
              </a:ext>
            </a:extLst>
          </p:cNvPr>
          <p:cNvSpPr txBox="1"/>
          <p:nvPr/>
        </p:nvSpPr>
        <p:spPr>
          <a:xfrm>
            <a:off x="9044296" y="3413571"/>
            <a:ext cx="1708150" cy="1282065"/>
          </a:xfrm>
          <a:prstGeom prst="rect">
            <a:avLst/>
          </a:prstGeom>
        </p:spPr>
        <p:txBody>
          <a:bodyPr vert="horz" wrap="square" lIns="0" tIns="400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17" name="object 41">
            <a:extLst>
              <a:ext uri="{FF2B5EF4-FFF2-40B4-BE49-F238E27FC236}">
                <a16:creationId xmlns:a16="http://schemas.microsoft.com/office/drawing/2014/main" id="{5230D48C-D7BF-76DA-0083-3EA4C577E5C0}"/>
              </a:ext>
            </a:extLst>
          </p:cNvPr>
          <p:cNvGrpSpPr/>
          <p:nvPr/>
        </p:nvGrpSpPr>
        <p:grpSpPr>
          <a:xfrm>
            <a:off x="8642468" y="1455992"/>
            <a:ext cx="2580131" cy="1580388"/>
            <a:chOff x="8438388" y="713231"/>
            <a:chExt cx="2580131" cy="1580388"/>
          </a:xfrm>
        </p:grpSpPr>
        <p:sp>
          <p:nvSpPr>
            <p:cNvPr id="19" name="object 42">
              <a:extLst>
                <a:ext uri="{FF2B5EF4-FFF2-40B4-BE49-F238E27FC236}">
                  <a16:creationId xmlns:a16="http://schemas.microsoft.com/office/drawing/2014/main" id="{11DEE5DB-FB10-4CF9-6781-44EB18A0C0E8}"/>
                </a:ext>
              </a:extLst>
            </p:cNvPr>
            <p:cNvSpPr/>
            <p:nvPr/>
          </p:nvSpPr>
          <p:spPr>
            <a:xfrm>
              <a:off x="8438388" y="713231"/>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43">
              <a:extLst>
                <a:ext uri="{FF2B5EF4-FFF2-40B4-BE49-F238E27FC236}">
                  <a16:creationId xmlns:a16="http://schemas.microsoft.com/office/drawing/2014/main" id="{89FF5E64-5AE8-00D7-9266-D743812A4E2C}"/>
                </a:ext>
              </a:extLst>
            </p:cNvPr>
            <p:cNvSpPr/>
            <p:nvPr/>
          </p:nvSpPr>
          <p:spPr>
            <a:xfrm>
              <a:off x="8525256" y="1037843"/>
              <a:ext cx="2468879" cy="981455"/>
            </a:xfrm>
            <a:prstGeom prst="rect">
              <a:avLst/>
            </a:prstGeom>
            <a:blipFill>
              <a:blip r:embed="rId1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44">
              <a:extLst>
                <a:ext uri="{FF2B5EF4-FFF2-40B4-BE49-F238E27FC236}">
                  <a16:creationId xmlns:a16="http://schemas.microsoft.com/office/drawing/2014/main" id="{AB5C49BC-A696-052F-6DFE-8AC1F99DD5C7}"/>
                </a:ext>
              </a:extLst>
            </p:cNvPr>
            <p:cNvSpPr/>
            <p:nvPr/>
          </p:nvSpPr>
          <p:spPr>
            <a:xfrm>
              <a:off x="8459724" y="734567"/>
              <a:ext cx="2500883"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8" name="object 45">
            <a:extLst>
              <a:ext uri="{FF2B5EF4-FFF2-40B4-BE49-F238E27FC236}">
                <a16:creationId xmlns:a16="http://schemas.microsoft.com/office/drawing/2014/main" id="{DD5E553B-2D78-D493-9794-FFAC07A17F52}"/>
              </a:ext>
            </a:extLst>
          </p:cNvPr>
          <p:cNvSpPr txBox="1"/>
          <p:nvPr/>
        </p:nvSpPr>
        <p:spPr>
          <a:xfrm>
            <a:off x="8910184" y="1843851"/>
            <a:ext cx="1983105" cy="668020"/>
          </a:xfrm>
          <a:prstGeom prst="rect">
            <a:avLst/>
          </a:prstGeom>
        </p:spPr>
        <p:txBody>
          <a:bodyPr vert="horz" wrap="square" lIns="0" tIns="4571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TotalTime>
  <Words>2698</Words>
  <Application>Microsoft Office PowerPoint</Application>
  <PresentationFormat>Widescreen</PresentationFormat>
  <Paragraphs>272</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Priya Kulkarni</cp:lastModifiedBy>
  <cp:revision>205</cp:revision>
  <dcterms:created xsi:type="dcterms:W3CDTF">2021-04-29T18:58:34Z</dcterms:created>
  <dcterms:modified xsi:type="dcterms:W3CDTF">2024-06-23T21:57:23Z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